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5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6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7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9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0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1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2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3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4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5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6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17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8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9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20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21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22.xml" ContentType="application/vnd.openxmlformats-officedocument.presentationml.notesSlide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notesSlides/notesSlide23.xml" ContentType="application/vnd.openxmlformats-officedocument.presentationml.notesSlide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24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25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26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28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29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30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31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32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33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notesSlides/notesSlide34.xml" ContentType="application/vnd.openxmlformats-officedocument.presentationml.notesSlide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35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36.xml" ContentType="application/vnd.openxmlformats-officedocument.presentationml.notesSlide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37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38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39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71"/>
  </p:notesMasterIdLst>
  <p:handoutMasterIdLst>
    <p:handoutMasterId r:id="rId72"/>
  </p:handoutMasterIdLst>
  <p:sldIdLst>
    <p:sldId id="256" r:id="rId2"/>
    <p:sldId id="400" r:id="rId3"/>
    <p:sldId id="428" r:id="rId4"/>
    <p:sldId id="279" r:id="rId5"/>
    <p:sldId id="370" r:id="rId6"/>
    <p:sldId id="402" r:id="rId7"/>
    <p:sldId id="403" r:id="rId8"/>
    <p:sldId id="438" r:id="rId9"/>
    <p:sldId id="371" r:id="rId10"/>
    <p:sldId id="263" r:id="rId11"/>
    <p:sldId id="434" r:id="rId12"/>
    <p:sldId id="331" r:id="rId13"/>
    <p:sldId id="332" r:id="rId14"/>
    <p:sldId id="333" r:id="rId15"/>
    <p:sldId id="334" r:id="rId16"/>
    <p:sldId id="431" r:id="rId17"/>
    <p:sldId id="406" r:id="rId18"/>
    <p:sldId id="407" r:id="rId19"/>
    <p:sldId id="408" r:id="rId20"/>
    <p:sldId id="409" r:id="rId21"/>
    <p:sldId id="411" r:id="rId22"/>
    <p:sldId id="412" r:id="rId23"/>
    <p:sldId id="413" r:id="rId24"/>
    <p:sldId id="435" r:id="rId25"/>
    <p:sldId id="415" r:id="rId26"/>
    <p:sldId id="416" r:id="rId27"/>
    <p:sldId id="417" r:id="rId28"/>
    <p:sldId id="418" r:id="rId29"/>
    <p:sldId id="419" r:id="rId30"/>
    <p:sldId id="420" r:id="rId31"/>
    <p:sldId id="340" r:id="rId32"/>
    <p:sldId id="341" r:id="rId33"/>
    <p:sldId id="335" r:id="rId34"/>
    <p:sldId id="338" r:id="rId35"/>
    <p:sldId id="429" r:id="rId36"/>
    <p:sldId id="430" r:id="rId37"/>
    <p:sldId id="405" r:id="rId38"/>
    <p:sldId id="421" r:id="rId39"/>
    <p:sldId id="422" r:id="rId40"/>
    <p:sldId id="423" r:id="rId41"/>
    <p:sldId id="343" r:id="rId42"/>
    <p:sldId id="344" r:id="rId43"/>
    <p:sldId id="345" r:id="rId44"/>
    <p:sldId id="346" r:id="rId45"/>
    <p:sldId id="373" r:id="rId46"/>
    <p:sldId id="372" r:id="rId47"/>
    <p:sldId id="347" r:id="rId48"/>
    <p:sldId id="349" r:id="rId49"/>
    <p:sldId id="350" r:id="rId50"/>
    <p:sldId id="351" r:id="rId51"/>
    <p:sldId id="352" r:id="rId52"/>
    <p:sldId id="353" r:id="rId53"/>
    <p:sldId id="354" r:id="rId54"/>
    <p:sldId id="439" r:id="rId55"/>
    <p:sldId id="355" r:id="rId56"/>
    <p:sldId id="356" r:id="rId57"/>
    <p:sldId id="357" r:id="rId58"/>
    <p:sldId id="358" r:id="rId59"/>
    <p:sldId id="432" r:id="rId60"/>
    <p:sldId id="360" r:id="rId61"/>
    <p:sldId id="361" r:id="rId62"/>
    <p:sldId id="362" r:id="rId63"/>
    <p:sldId id="364" r:id="rId64"/>
    <p:sldId id="365" r:id="rId65"/>
    <p:sldId id="368" r:id="rId66"/>
    <p:sldId id="433" r:id="rId67"/>
    <p:sldId id="436" r:id="rId68"/>
    <p:sldId id="440" r:id="rId69"/>
    <p:sldId id="437" r:id="rId70"/>
  </p:sldIdLst>
  <p:sldSz cx="9144000" cy="6858000" type="screen4x3"/>
  <p:notesSz cx="6784975" cy="99234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1D66761-97EA-4EFF-A549-679184B877FE}">
          <p14:sldIdLst>
            <p14:sldId id="256"/>
            <p14:sldId id="400"/>
            <p14:sldId id="428"/>
          </p14:sldIdLst>
        </p14:section>
        <p14:section name="Introduksjon" id="{6E6EC42C-EE7A-4FB4-8728-A482F7462043}">
          <p14:sldIdLst>
            <p14:sldId id="279"/>
            <p14:sldId id="370"/>
            <p14:sldId id="402"/>
            <p14:sldId id="403"/>
            <p14:sldId id="438"/>
            <p14:sldId id="371"/>
            <p14:sldId id="263"/>
          </p14:sldIdLst>
        </p14:section>
        <p14:section name="Historie" id="{802CE51B-8AC7-4570-A57C-721F961DE9E4}">
          <p14:sldIdLst>
            <p14:sldId id="434"/>
            <p14:sldId id="331"/>
            <p14:sldId id="332"/>
            <p14:sldId id="333"/>
            <p14:sldId id="334"/>
          </p14:sldIdLst>
        </p14:section>
        <p14:section name="Grunnbegreper" id="{248A3CE6-7CEF-4379-B278-EB58723721E8}">
          <p14:sldIdLst>
            <p14:sldId id="431"/>
            <p14:sldId id="406"/>
            <p14:sldId id="407"/>
            <p14:sldId id="408"/>
            <p14:sldId id="409"/>
            <p14:sldId id="411"/>
            <p14:sldId id="412"/>
            <p14:sldId id="413"/>
            <p14:sldId id="435"/>
            <p14:sldId id="415"/>
            <p14:sldId id="416"/>
            <p14:sldId id="417"/>
            <p14:sldId id="418"/>
            <p14:sldId id="419"/>
            <p14:sldId id="420"/>
            <p14:sldId id="340"/>
            <p14:sldId id="341"/>
          </p14:sldIdLst>
        </p14:section>
        <p14:section name="WWW" id="{26268542-B86B-457A-AE76-72B052EA468A}">
          <p14:sldIdLst>
            <p14:sldId id="335"/>
            <p14:sldId id="338"/>
            <p14:sldId id="429"/>
            <p14:sldId id="430"/>
            <p14:sldId id="405"/>
            <p14:sldId id="421"/>
            <p14:sldId id="422"/>
            <p14:sldId id="423"/>
            <p14:sldId id="343"/>
            <p14:sldId id="344"/>
            <p14:sldId id="345"/>
            <p14:sldId id="346"/>
            <p14:sldId id="373"/>
            <p14:sldId id="372"/>
            <p14:sldId id="347"/>
            <p14:sldId id="349"/>
            <p14:sldId id="350"/>
            <p14:sldId id="351"/>
            <p14:sldId id="352"/>
            <p14:sldId id="353"/>
            <p14:sldId id="354"/>
            <p14:sldId id="439"/>
            <p14:sldId id="355"/>
            <p14:sldId id="356"/>
            <p14:sldId id="357"/>
            <p14:sldId id="358"/>
          </p14:sldIdLst>
        </p14:section>
        <p14:section name="DNS" id="{A6C9642C-E7E9-4A2C-86B2-84D4D435A47E}">
          <p14:sldIdLst>
            <p14:sldId id="432"/>
            <p14:sldId id="360"/>
            <p14:sldId id="361"/>
            <p14:sldId id="362"/>
            <p14:sldId id="364"/>
            <p14:sldId id="365"/>
            <p14:sldId id="368"/>
          </p14:sldIdLst>
        </p14:section>
        <p14:section name="Konklusjon" id="{E57CB10E-8386-47C7-8C02-DA9B058C5E2D}">
          <p14:sldIdLst>
            <p14:sldId id="433"/>
            <p14:sldId id="436"/>
            <p14:sldId id="440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4660"/>
  </p:normalViewPr>
  <p:slideViewPr>
    <p:cSldViewPr>
      <p:cViewPr varScale="1">
        <p:scale>
          <a:sx n="82" d="100"/>
          <a:sy n="82" d="100"/>
        </p:scale>
        <p:origin x="149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0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575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26575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D1F3ECF-0E35-49CD-BCC6-3F299AAB960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34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0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210 268 14,'0'0'16,"0"0"2,0 0-3,0 0-2,0 0 2,-10 14-4,0 0 1,10-14-2,0 0-1,0 0 0,0 0-1,0 0 1,0 0-3,0 0 2,0 0-4,0 0 1,0 0-2,9 12 0,1 2 0,-10-14-2,14 3 2,1 2-1,-1 0 1,2 2-1,-1 4 2,1 1-5,0-2 3,1 0 0,2-1 1,3 1-1,2 1-1,3-3 2,5-3-3,1-1 3,4-1-3,1 1 1,-1-1-2,0 2 1,1 2 0,-1 0 0,-1-3 1,0 1-1,-2-3 3,3-2-1,2-4 4,1 1-4,2-6 3,3 0 0,1 1-1,4 1 2,2-2-6,4 4 0,0 3 0,2 2 0,1 0 0,0 4 0,2-4 0,-1 0 0,-1-2 0,1-1 0,-1-3 0,0-4 0,0-5 0,-2-8 0,-2 1 0,-2-4 0,-1 0 0,-5 2 0,-3 0 0,-2 3 0,-2 2 0,1 9 0,-1-1 0,1 3 0,0 1 0,-1-2 0,-4-1 0,-5-2 0,-2 5-12,-6 0-41,-13 2-1,2 0 0,-28 1 2</inkml:trace>
  <inkml:trace contextRef="#ctx0" brushRef="#br0" timeOffset="1125">391-3 24,'0'0'18,"0"0"2,0 0-2,0 0 2,12 2-3,-1 0-1,-11-2 0,0 0-2,0 0 3,0 0-4,-11 7 1,-1 0-3,-4 1-2,-2 6-1,-7-2-2,-5 7-1,-6 3-3,-1 6 2,-2-4-5,2 2 5,-1-2-4,5-1 0,5-3 0,6-1 0,6-3 0,2 1 0,14-17 0,0 14 0,0 1 0,0-15 0,17 11 0,2-1 0,1 2 0,3 0 0,0 2 0,3 1 0,-2 8 0,1 3 0,-1 3 0,0 6 0,-1 1 0,2 5 0,-1 1 0,1-3 0,-1-1 0,1-5 0,-1-4 0,-3-3 0,1-5 0,-5-9-7,-1 0-17,0-3-29,-5-8 0,2-9 1,-3-15-1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3.5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 84 21,'3'-17'30,"1"0"1,-4 17-5,0 0 0,-11 0-6,-2 3 5,2 1-7,-2 9-6,0 6 2,-6 4-7,1 9 2,-2 9-6,1 9 2,-1 3-7,2 9 2,-1 3-2,3 5 1,5-1 0,4-4-1,4-5 2,6-9-2,7-8 4,7-12-2,9-12 2,5-14-1,8-10 1,2-12-1,2-11 0,3-8 1,-6-7-2,-3-6 2,-9-4-3,-6-2 2,-11-5-2,-5-4 0,-6-1 0,-10 2-2,-1 1 2,-8 4-1,2 6-1,-5 6-3,4 14-7,-4 11-11,4 11-21,-1 1-3,14 25 0,7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4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23 163 18,'0'0'27,"0"0"0,0 0 0,0 0-3,0 0 0,0 0-1,0 0-5,7 23 0,-5 4-6,-1 11-1,-1 7-4,2 12-1,-2 3-5,1 10 1,-1 6-1,-1 0-2,-2-2 1,1-5-2,0-6 2,-3-11-1,1-6 3,-2-9-1,2-13 0,0-9 1,1 1-1,3-16 1,0 0-3,-3-16 3,1-1-4,2 0 1,3 1-2,-1-1 2,2-4-3,5 1 2,1-1 2,3 2-3,4 4 3,1-3-1,4 1 3,2 2-3,0 6 4,4 0-2,-1 4 1,-1 2-1,-2 3-2,-1 7 1,-2 3-2,-5 7 1,0 4-2,-8 6 3,-3 6-3,-7 3 2,-6 4-1,-7-2 2,-5-4-2,-3-3 1,-5-3 3,1-8-4,4-4 3,1-6-2,5-6-2,3-6-3,1 0-1,13 2-10,16-15-17,5-3-12,-2-7 0,9 1 1</inkml:trace>
  <inkml:trace contextRef="#ctx0" brushRef="#br0" timeOffset="875">586 60 9,'-10'-19'24,"0"2"0,10 17-3,0 0 1,-5-14-2,3 2-1,2 12 0,0 0-4,5 22 3,0 3-6,0 5 0,-2 8 0,2 9-3,-3 8-2,3 7-3,-2 7 4,1 6-8,-4 1 0,-2 3 0,1 0 0,-2-3 0,-3-4 0,-1-6 0,1-11 0,2-7 0,4-3 0,0-9-4,4-7-6,4-10-4,3-5-7,-1-11-9,2-10-19,3-3-3,1-12 4</inkml:trace>
  <inkml:trace contextRef="#ctx0" brushRef="#br0" timeOffset="1282">872 902 35,'-6'15'38,"6"-15"-6,-7 21-10,4-2 1,2 3-7,-1-3-3,1 2-6,1-6-5,1 2 0,5-3-6,1 1-10,5-21-26,6-3 0,0-13-4,3-1 2</inkml:trace>
  <inkml:trace contextRef="#ctx0" brushRef="#br0" timeOffset="1485">1022 569 47,'-11'-13'47,"0"2"-2,0 1-19,11 10-6,0 0-11,0 0-6,0 0-14,-5 12-12,0 2-16,5-14-7,0 0 1</inkml:trace>
  <inkml:trace contextRef="#ctx0" brushRef="#br0" timeOffset="1813">1264 852 4,'13'-12'31,"0"0"-11,-13 12-1,0 0 4,13-14 0,1 0-1,-14 14 0,0 0-2,0 0 0,0 0-3,0 0-2,0 0-6,-18-9-1,3 8-6,1 4-2,0 7 0,-1 2 0,1 4 0,4 1 0,-1 0 0,3-3-4,1 0 2,2 0 0,5-14 0,0 0 1,0 0-2,12 8 4,1-4-4,-1 1 6,-2-2-3,1 2 1,1 2-1,-2-1 0,1 0-1,-1 12-5,2 6-2,2 7-9,3 3-3,0 14-5,1 6 1,-6 2-5,0 6 6,-5 2-1,-6 1 5,-3 3 8,-11-3 8,-6-5 12,-7-8 2,-1-4 8,-7-14-2,-1-13 4,1-16-1,4-17 0,4-10-4,8-13-9,9-1-1,6-7-6,10-1-5,8 0-18,12 7-17,0-8-1,13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2:46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166 934 14,'4'-17'37,"2"0"1,-6 17-15,0 0-2,0 0-3,-12-12 1,-1 9-7,-2 1-3,-4 7-2,-3 0-1,1 4 0,1 5-4,3 1 2,2 4-5,4 0 2,5 3-3,2-3 0,5-4-1,2 3 1,9-15 1,2-3-1,5-7 4,4-3-3,1 0 3,2-4-1,-2-2 1,-1 4 0,-6 0 0,-6 7 1,1 2-2,-12 3 2,-3 17-4,2 0 3,-1 2-3,-1 2-1,8 3-2,-1-6-1,7 0-5,4-10-8,5-3-12,4-1-17,0-11 0,11-7 4</inkml:trace>
  <inkml:trace contextRef="#ctx0" brushRef="#br0" timeOffset="469">711 168 23,'-4'-33'39,"1"12"7,-6 4-3,2 0-16,7 17-10,-12 9-3,5 6 2,-1 2-5,1 11-1,2 8-1,5 14-9,-5 4 0,0 15 0,-3 7 0,-4 9 0,1 5 0,1-1 0,-5-2 0,4-6 0,0-7 0,3-14 0,3-11 0,2-16 0,4-7-13,1-1-17,5-38-12,6-6-10,4-12-1,-1-2 6</inkml:trace>
  <inkml:trace contextRef="#ctx0" brushRef="#br0" timeOffset="750">558 730 24,'-30'-20'44,"-3"-4"-6,3 8-2,4 4-11,9 2-3,1 1-5,16 9-5,14 6-4,2 0-3,6 1 3,2 0-3,7 0-3,1-4 0,4-1-2,4-2-6,-6-5-8,3-5-20,2 1-17,-8-6 1,-3 4 0</inkml:trace>
  <inkml:trace contextRef="#ctx0" brushRef="#br0" timeOffset="1094">994 747 48,'13'-6'52,"-13"6"1,3-16-12,0 2-11,-3 14-11,-13 11-7,-3 4-12,3 6 0,-5 6 0,-2 4 0,-2 9 0,1-3 0,6 4 0,10-4 0,6-8 0,8-7 0,6-8 0,8-9 0,5-10 0,3-9 0,0-8 0,-5-6 0,-4-6 0,-5 0 0,-7-4 0,-6 2 0,-5 7 0,-6 0-4,-3 8-2,-3 4-8,0 0-1,13 17-16,0 0-16,0 0-6,0 0 3</inkml:trace>
  <inkml:trace contextRef="#ctx0" brushRef="#br0" timeOffset="1437">1189 717 38,'0'0'38,"0"0"-5,0 0-6,0 0-5,16 0-4,1 1 0,-12 13-4,-2 1 3,6 4-4,-2 0-3,2 0-3,-2-2-7,0 7 0,2-7 0,1 4 0,-5-4 0,1 0 0,-5-1 0,2-1 0,2 1 0,-5-16 0,0 0 0,0 0 0,-5-21 0,7-1 0,2-4 0,5 0 0,-2 1 0,4 1 0,4 1 0,-4 3 0,6 4 0,-5-1 0,5 2-34,-3 4-20,3-2-2,3 2 2</inkml:trace>
  <inkml:trace contextRef="#ctx0" brushRef="#br0" timeOffset="1906">1693 772 49,'0'0'45,"0"0"0,0 0-11,10-2-13,1 0-3,-15 19 0,-3-1-7,5 8 1,4 0-10,-5 1-2,4 1 0,-4-2 0,10-2-4,1 1-11,-8-23-23,18-4-14,1 1 0,-8-18 0</inkml:trace>
  <inkml:trace contextRef="#ctx0" brushRef="#br0" timeOffset="2125">1727 423 46,'-12'-10'44,"-6"5"-2,-1 0-1,19 5-35,-3 13-11,1 3-6,2-16-7,0 0-5,0 0-10,11 7-11,0-6 7</inkml:trace>
  <inkml:trace contextRef="#ctx0" brushRef="#br0" timeOffset="2375">1969 524 30,'14'2'51,"0"2"1,-14-4-13,0 0-11,0 0-3,0 0-1,0 0-18,-8 18-6,-4-5 0,4 0 0,-1 1 0,9-14 0,-6 12 0,1 2 0,5-14 0,14 5 0,-1-2 0,-2-1 0,4 1 0,-4 3 0,2-1 0,1 0 0,-2 9 0,-4 1 0,4 6 0,-4 3 0,-2 1 0,-3-1 0,1 6 0,-1-3-2,-6-5 4,-1-8-2,0 0 0,-11-19 0,2-2 0,1-5 0,-3 0-4,1-7-4,4 3-6,0 3-12,1 1-25,9 12 2,0 0 1,13 1 5</inkml:trace>
  <inkml:trace contextRef="#ctx0" brushRef="#br0" timeOffset="2937">2285 58 38,'6'-19'47,"-6"4"1,1 1-11,2 2-8,-3 12-10,0 0-1,7 17-7,-4 14-3,-3 5-8,0 12 0,0 10 0,0 11 0,-3 3 0,5 3 0,-2 6 0,3-2 0,-2-5 0,3-11 0,1-6 0,0-7 0,2-11 0,-4-8 0,7-11 0,0 1 0,2-26 0,-1-5 0,6-8 0,-1-4 0,3-2 0,2-3 0,-1 4 0,2 1 0,-4 3 0,1 4 0,-8 8 0,-1 2 0,2 0 0,-12 5 0,0 0 0,0 0 0,-3 12 0,-3 3 0,1-1 0,-1 3 0,1 4 0,1 3 0,3 0 0,-2-2 0,0 4 0,4-1 0,4-2 0,0-4 0,1-2 0,1-4 0,1 3 0,0 1 0,5-8 0,-2-6-7,1 0-46,-12-3-2,0 0 0,13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4:50.7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3377 443 21,'0'0'21,"0"0"-5,0 0 2,-10 14-2,3-2 0,2 2-4,5-14-3,-6 14-2,2 0-4,-1-2 1,2 2-2,3-14 0,0 0-2,0 0 0,0 0 1,0 0-1,15 10 1,-4-8-2,2 0 3,-2-2-2,1 0 0,-1 2-1,2-1 3,0 1-4,1 0 1,0 5 1,1-2-1,0-1 0,1-1 1,3-1 2,-1-2-3,4 0 2,2-2-1,0-3 1,2 0 1,0-2 0,1 0-1,-1-2 0,-1 5 1,0 3 1,-1 2-1,-1 3-1,-1 1 0,1 2-1,0-2 0,0 2 1,3-3-3,-1-6 3,3-1 0,0-6 0,4-2 0,-1-1 2,3-3-3,1-3 1,0 1 0,1-2-1,1 1 0,-1 1-2,-2 3 2,-3 2-2,-2 5 2,-2 5 0,-3 2-1,-2 5 0,-4-1 1,1 3 0,0-2-1,-1 0 2,1-6 1,-1-3 0,1-3-2,-2-2 1,2 1 0,-1-3 0,1 1 0,-2 0-1,0 3-1,-1 1 0,-1 3 2,1-1-3,-2 1 1,1 3 1,-3 0-2,3 2 2,-1-2-1,2 1 4,2-1-5,2 0 4,3 0 0,1-3-1,2 1-1,1-1 1,0 3 0,1 0-1,-3 1 0,1 3-1,-2-1 0,-1 4-1,0 0 3,-2-1-5,1-1 6,-2 2-2,-2 0-2,1-2 4,1 0-4,0-1 4,1-1-4,2 4 5,0-4-2,3 1-1,2-2 1,2 1-1,2 1-1,-1-3 0,2 5 2,-2-1-2,2-2 1,-1 4-1,-1 0 1,0-2-2,1 1 4,-1 2-1,1-1-2,-1-2 1,1 2 0,-1-3 1,0-2-2,-1-1 4,2 1-3,-1-2 0,-1-2 0,2 1 1,0-1 0,1-2-1,2 1 1,0-2-2,1-2 1,1 0-1,2-2 0,1 2 0,-2 0 1,2-1-2,0-1 2,0 2 1,0 0-1,0 2 1,-1-2-1,1 0 1,0 2-1,0 1 2,0-1 0,-2 1-3,1-1 2,-1 0-2,1 2 1,-2-1 0,0-1 0,0 0 0,0 1-1,2-1 0,1-2 0,1-3 2,4-3-1,0 0 1,2-1-1,2-4 0,1 3 1,0 1 0,-1 3 0,-1 4-1,-1 2 1,-1 0-1,-2 3 1,-2 4-1,-1 3-1,-2-1 0,-1-1 1,-1 2-1,0 0 0,3 1 2,2-1-2,1 0 2,1-1 0,3-1 0,4 1-1,2-4 0,2 1 0,0 3 0,2 3 1,2-2-2,-2 2 2,0 2-2,-1-2 2,-2 6-1,-1 1 0,-3 0-1,-1-3 0,1 1 1,1-2-2,2-1 2,1-2-1,5-5 2,2-4 0,5-2 1,2-3-2,2-5 1,2-2 1,0-5-2,1 2 2,0-2-3,-3 7 2,-3-4-2,-3 6 2,-2 3 0,-5 3-2,-3 8 1,-1 1 0,-3 5 1,0-1-2,0 3 2,-1 0-2,-1 0 2,2-1-1,2 1 2,0 0-2,0 0 1,-1-1-1,3-1 0,2 1 3,1-3-3,2 1 1,2-6-2,5-3 1,4-3 0,6-1 0,2-4 0,2-1 0,3-1 2,0-1-3,0 4 2,-1 2-2,-3 3 2,-5 4-1,-2 3 0,-4 6 0,-1 1-1,-1 2 2,0 0-2,1 0 2,3-4-2,1-3 1,5-4-1,2-3 1,4-3 0,2 0-3,2-6 3,1 0 1,3 2 0,1-3 0,1 3 0,-1 0 0,0 2 0,-1-2 2,-1 0-2,-2 0 0,-1-2-2,-1 4 3,1 0 0,1-1 2,-1 3 0,1 1 1,0-1-2,0 1 1,-1 2 3,-2 2-6,-1-4 2,-3 4-4,0-4 2,-3 0-1,2-1 0,1 1 0,-2-1 1,-1-3 0,2-1-1,1-1 2,0-1-3,3-1 3,1-2-3,2-4 1,4 2 0,2-2-1,4-1 1,1-4-2,2 0 1,1 0 0,-3 1 1,0 0-2,0 1 2,-1 2 1,-2 1-1,0 6 2,-1-1-2,-2 5 1,1-1-2,-2 3 3,-3 2-2,-1 4 0,-2 0-1,-1 1 1,1 4 0,-1 2 0,0 1 0,-2 1-1,2 1 1,-2 0-2,1 4 4,-1-2-4,0-2 3,1-2-1,1-1 1,0 1-1,4-1 0,3-2 3,1 0-4,0-4 3,2 4-3,1 0 2,1-3-3,-2 3 2,-5 3 0,-2 4-1,-2 2 2,-1 1-2,-3 0 3,-2 3-3,0 4 4,-4-2-4,1 1 2,3-6 0,2-1 0,0-2 0,-1 0-1,3 0 2,2-4-3,8 1 3,-1-1-4,2-1 2,-3-6-3,1 2 3,6-5 0,2 0-2,-1 0 3,1 0-2,-1-1 3,-2-1-2,0 5 3,-1-1-3,0 5 3,-1 0-3,-4 2 0,-2-1 2,-5 3-4,-1 4 4,1 1-4,-2 2 2,-3-1 0,-2 0 0,0 1-3,-2-1 3,6 0 3,3-4-4,-3-5 2,-3-1-1,7-3 1,1-1 0,2-1 1,0 0-1,-4-4-3,-1 4 5,3 3-3,-2 0 2,-9 2-3,1 2 0,-5-2 0,-1 0 2,5-4-2,-1-3 0,0 0 0,4-2 1,0-1 3,-3-6-2,5 0 2,0-1-3,-10-2 0,-1 0 0,-4-2 0,-3 2 0,-2-1 0,-5 3 0,-7 1 0,-5 6 0,-2-1 0,-3 4 0,-4 0-2,-8 0 1,-2 4-1,-6-1-2,-1-1 3,-2-2 0,-1 4 3,1-4-3,5 1 2,5-2-2,5-5 0,8-4-1,6 1-5,2-6-7,4-10-32,5 4-2,-5-12 0,-1 0 3</inkml:trace>
  <inkml:trace contextRef="#ctx0" brushRef="#br0" timeOffset="4156">3823 422 24,'0'0'21,"0"0"-3,0 0-7,-12 4 1,1 1-5,11-5-1,-16 4 1,2 1 1,-2-2 2,1 4 0,-2 0 5,-1-2-4,1 1 2,0-3-1,-1-3-4,-2 2 0,-3-1-3,0 5 1,-4-3-6,-3 4 4,-3-2-5,-3 4 2,-1 3 0,-2 0 0,0-3-1,-1-4 0,-3-3 2,0-2-1,-1-4 2,-1-1 0,1-3 0,0-3-1,-1 2 2,3-1-2,-1-2-1,-1 0 1,-1 0-1,1 1 0,-2-3-2,1 4 2,-1-6-2,-1 2-1,-3 2 3,1-2-2,1 0 1,-1-5 0,-1 2 2,2-2-3,-2 0 3,-2 0-1,1-4 1,1 6-1,-2 4 2,1 5-2,0-1-1,-2 2 0,1 0-1,2 2 2,0 1-3,2-1 2,1-9-1,0 2 1,1 0 0,0 0 2,0 0-1,1-1 3,-4 5-4,1 1 0,-4 3 0,1 4 0,-2-1 0,-1 4 0,-1-1 0,1 3 0,0-1 0,1-1 0,0-1 0,0-1 0,2 1 0,0-4 0,1 2 0,0-3 0,-2 0 0,-1 3 0,2-2 0,-1-2 0,0 4 0,-1-1-2,3 4-6,-3-5-7,3-5-38,6-8 3,2-13-2,11-14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5:03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271 5338 21,'-18'-2'36,"2"0"-5,2-5-4,1 2-3,1 0-6,12 5-2,0 0-2,0 0-4,19 24-3,9 3 0,12 8-3,12 6-1,8 9-2,11 6 1,8 6-2,2 5 0,1 0 0,-7-2-1,-6-2 0,-8-3 0,-9-3 2,-11-11-1,-11-7 1,-8-8-1,-11-8 0,2 1-1,-27-31 2,-9-10-2,-10-7 0,-11-9 0,-12-8-1,-13-7 2,-11-7 0,-8-5 0,-8-5-1,-2 0 0,0-7 0,7-4 1,8-3 0,12-1-1,14-2 0,14-2 0,16-2 1,15-1 0,11 3-1,9 5 1,9 3-1,5 4 0,4 11 3,1 11-1,0 10 2,0 10-1,0 12 1,0 12 0,3 12 0,3 17 1,4 8-1,5 8-3,2 9 3,0 10-1,-1 7-1,-3 4-1,-4 0 1,-6-3 0,-4 0-1,-8-6 0,-2-7-1,0-7 3,-1-8-3,5-9 1,2-5-1,5-7 0,4-5 1,5-5 0,4-2 0,1-5-1,1-9 2,-1-4-2,-1-8 2,-3-3 0,-2-7-2,-3-3 1,-4-5-1,-4-3 0,-4 3 0,-4 1 1,-6 2-1,-6-1 2,-6 1-2,-8 0 2,-7 0-1,-7-2 0,-6-2 0,-6-1 0,-4 2 1,-3 3 0,2 5 2,3 2 0,5 8 1,4 6 0,8 11 0,6 11-2,11 9-2,8 9 0,9 6 0,6 9 0,7 3 0,5-2 0,5-2 0,4-6 0,1-9 0,0-14 0,-1-10 0,-1-14 0,-8-15-15,-5-9-37,-4-4-1,-11-10-1,-7 2 3</inkml:trace>
  <inkml:trace contextRef="#ctx0" brushRef="#br0" timeOffset="1172">1254 4073 0,'13'13'42,"1"3"2,0 1 4,-14-17-25,0 0-3,0 0-1,0 0-3,-14 2-2,0-7-4,-5-7-2,-1-6-4,-4-4-1,-5-5-2,-4-4 2,-1-2-3,1 1 0,3 4 0,2 1 0,3 10 0,5 10 0,8 10 0,5 9 0,5 5 0,5 6 0,1 1 0,3 1 0,0-4 0,2-9 0,0 2 0,-9-14 0,10-17 0,-2-2 0,2-5 0,2-4 0,2-1 0,4 0 0,7 2 0,5 3 0,4 5 0,5 5 0,2 9 0,2 10 0,-2 5 0,-4 7 0,-5 6 0,-6 8 0,-9 1 0,-9 2 0,-8-3 0,-8-5 0,-9-9-4,-3-7-12,-8-15-12,3-15-25,2-11 1,3-14-2</inkml:trace>
  <inkml:trace contextRef="#ctx0" brushRef="#br0" timeOffset="1813">1185 3173 30,'-27'15'45,"4"9"4,-1 2-15,0-5-7,5-1-5,3-4-7,9-3-2,2 3-5,20-4-2,8 1-2,11 5-2,12 2-2,11 9 0,9 7 0,7 5 0,5 6 0,2 2 0,2 6 0,-4 2 0,-3 1 0,-8-1-3,-3-6-4,-8-5-1,-8-5 1,-12-10 1,-9-7 0,-14-13 3,1-1 2,-35-29 1,-15-14 3,-12-11 0,-15-16 1,-14-12-1,-15-12 0,-5-10 0,-4-9 0,1-2 0,5 4-1,10 5-1,9 9 0,15 8 0,15 10-2,12 13 1,12 11 0,12 9 1,10 5-2,10 7 3,10 5-1,6 4 0,7 5 0,4 6 1,4 8-1,2 4-1,-1 11 2,-5 7-2,-6 5 2,-5 6-2,-9 8 0,-8-4-2,-8-1-5,-8-11-5,-3-10-9,-7-14-11,1-16-20,5-9-1,-1-20 2</inkml:trace>
  <inkml:trace contextRef="#ctx0" brushRef="#br0" timeOffset="2484">1504 2237 32,'-27'5'48,"-6"7"2,-9-2 1,-5 4-27,4 2-9,1-4-2,6 3-6,6-5 0,11 2-3,14 2-2,12 1 0,8-1-2,10-2 0,6-5 0,6-5 0,0-7 0,-1-11-2,-4-11 1,-8-9 0,-7-7 1,-10-3 0,-11-4 0,-9 0 2,-7 4 0,-6 5-2,-7 6 0,-2 8 0,-1 5 0,3 5 0,5 8 0,5 7 0,8 6 0,1-1 0,20 11 0,4-6 0,3-2 0,2-8 0,1-7 0,-2-10 0,-2-8 0,-4-6 0,-3-11 0,-5-2 0,0-1 0,-2 4 0,1 6 0,1 6 0,4 9 0,5 4 0,4 8 0,5 10 0,5 5 0,1 6 0,3 1 0,1 0 0,-4 0 0,-1-6 0,-6-4 0,-4-14 0,-8-10 0,-5-12 0,-7-11 0,-7-8 0,-5-10 0,-2-6 0,-5 0 0,1 6 0,2 6 0,3 9 0,3 11 0,5 9 0,5 13 0,1 1 0,16 30 0,3 6 0,4 7 0,5 2 0,2 1 0,2-4 0,1-4 0,-1-7 0,-2-8 0,-3-11 0,-4-12 0,-7-10 0,-5-8 0,-7-6 0,-6-7 0,-8-4 0,-7-3 0,-5-1 0,-4 5 0,-2 2 0,1 6 0,0 6 0,3 1 0,3 8 0,4 6 0,6 5 0,3 2 0,1 2 0,13 10 0,0 0 0,0 0 0,0 0 0,0 0 0,0 0 0,0 0 0,0 0 0,0 0 0,0 0 0,14 7 0,0 0 0,2-6 0,3-1 0,2-7 0,5-3 0,2-2 0,2-2 0,2-1 0,-1-2 0,2 3 0,-1 2 0,-2 9 0,-5-1 0,0 10 0,-3 4 0,-3 5 0,-5 9 0,-4 2 0,-4 3 0,-6 0 0,-4-1 0,-6-4 0,-5-9 0,-2-10 0,2-7 0,-1-8 0,2-7 0,5-7 0,5-7 0,5-5 0,3-3 0,2-2 0,0-7 0,-2 0 0,-2-5 0,-5-1 0,-7 3 0,-5 0 0,-3 1 0,-4 5 0,0 6 0,-3 6 0,0 8 0,-1 2 0,3 8 0,3 5 0,3 6 0,1 4 0,5 7 0,1 2 0,13 8 0,2 5 0,7 2 0,6 2 0,5-4 0,4-1 0,5-4 0,2-7 0,-1-10 0,0-7 0,-5-13 0,-2-10-39,-5 3-19,-5-7 2,-6-2-1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8" units="in"/>
          <inkml:channel name="Y" type="integer" max="18968" units="in"/>
          <inkml:channel name="F" type="integer" max="255" units="dev"/>
        </inkml:traceFormat>
        <inkml:channelProperties>
          <inkml:channelProperty channel="X" name="resolution" value="3678.54541" units="1/in"/>
          <inkml:channelProperty channel="Y" name="resolution" value="3065.2876" units="1/in"/>
          <inkml:channelProperty channel="F" name="resolution" value="INF" units="1/dev"/>
        </inkml:channelProperties>
      </inkml:inkSource>
      <inkml:timestamp xml:id="ts0" timeString="2007-01-23T18:14:59.1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5432 5,'-11'4'13,"11"-4"-7,0 0 2,-13 3 2,2 1 3,11-4 4,0 0 2,-12-12 0,2 1 0,10 11 0,0 0-4,0 0-2,0 0-4,10 4 0,6 1-2,10 7-2,5 7 1,12 8-2,10 7 1,11 6-2,10 6-1,9 6-2,4 6-2,3-2-1,3 1 0,-5-4-1,-3-3-1,-10-4-1,-10-7 1,-14-6 1,-11-9 0,-16-9 2,0 1 1,-39-32-1,-17-9 0,-15-15 1,-17-11 1,-15-13-3,-12-13 3,-7-12 0,-5-7 0,0-5 0,2-2 3,5 2 0,10 2-2,8 1 3,9 9-3,11 10-1,8 11 0,8 11 0,14 11 0,9 10-2,13 10 1,15 12-2,10 11 3,12 8 0,9 7 2,9 7-1,5 7 1,4 10 1,4 6 1,-1 12 1,-1 4 0,-1 10-1,-4 4-1,-2 2 1,-4-4-3,-6-3-1,-6-9-1,-7-10-1,-8-15 0,-6-16 1,-4-12 0,0 0-1,-12-25 2,0-4 0,0-9 0,0 2 2,2 2 1,4 4 0,1 2 0,7 10 0,5 4 0,6 11 1,8 10 1,4 8-2,5 3-2,2 1-1,0 0-1,-2-9 1,-5-8-1,-10-17 0,-7-14-1,-12-18-1,-9-12 1,-9-17-2,-10-7 2,-9-13-2,-5 3 2,-6 3-1,-3 4 0,-1 9 3,0 12 2,2 17 3,4 12 0,4 19 1,5 14 0,9 20-1,7 13 3,10 11-2,9 7-6,8 5 0,8 4 0,9-2 0,9-5 0,7-11 0,6-13 0,1-15 0,2-11 0,-3-22-4,-2-16-25,-7-18-25,-9-18 0,-10-6 2,-13-6-1</inkml:trace>
  <inkml:trace contextRef="#ctx0" brushRef="#br0" timeOffset="1250">1244 3900 8,'-25'-10'45,"5"5"2,-1-4 1,-2 2-21,3 6-7,-3-3-1,3 8-6,-4-1-1,1 6-2,-1 3-4,4 6-6,1 6 0,7 9 0,2 3 0,5 7 0,7 1 0,5 4 0,4 0 0,5-3 0,4-6 0,3-9 0,2-10 0,3-13 0,0-9 0,1-13 0,-1-13 0,-2-8 0,-3-3 0,-3-2 0,-3 1 0,-4 10 0,-3 2 0,0 14 0,1 16 0,5 14 0,7 11 0,10 16 0,11 10 0,12 10 0,11 13 0,8 4 0,8 4 0,1-3-10,3 1 1,-8-12-5,-5-3-1,-14-15-7,-10-15-6,-14-14-15,-18-23-5,-10-14 3</inkml:trace>
  <inkml:trace contextRef="#ctx0" brushRef="#br0" timeOffset="1828">1732 4723 34,'-6'17'46,"-4"-3"2,2-1 2,-4-7-24,-2-12-10,4-9-8,0-18 0,3-9-4,0-8 3,1-10-1,2-10-4,1-6-2,3-1 0,3 3 0,4 11-13,-1 6-16,-2 6-24,3 12 0,-3 8-1,-1 14 1</inkml:trace>
  <inkml:trace contextRef="#ctx0" brushRef="#br0" timeOffset="2234">1498 3247 25,'4'14'41,"3"-2"3,0 2-17,-7-14-7,0 0-3,0 0-4,-7-14-3,-3-5 2,-1-3-2,-8-6-2,-2-6-2,-6-5-3,-5-6 0,-5-5-1,-4 1 1,-2-3-5,0 8 4,2 1-1,2 7 2,5 5 0,7 9 1,5 8-4,8 9 0,1 0 0,13 5 0,14 19 0,6 0 0,5 3 0,3 2 0,5 3 0,3-1 0,-1-4 0,0-3 0,-1-7 0,-5-7 0,-8-10 0,-7-10 0,-7-14 0,-8-11 0,-6-8 0,-6-5 0,-7-2 0,-3 2 0,-1 5 0,1 3 0,2 13 0,2 6 0,5 7 0,1 1 0,13 18 0,0 0 0,6 13 0,4 4 0,5 2 0,5 2 0,3-1 0,3 1 0,2-4 0,4-3 0,-2-9 0,-3-7 0,-1-10 0,-6-10 0,-5-7 0,-3-12 0,-8-6 0,-8-7-4,-8-3 3,-6-1 2,-5 3-1,-6 5 0,-3 9 1,-3 8-1,1 8 0,3 8 3,2 5-3,6 8 0,3 6 0,6 5 0,1 0 0,10 6 0,3 1 0,3 1 0,4 1 0,5-2 0,2-2 0,6 0 0,1-2 0,5-3 0,1-4 0,2-5 0,-1-3 0,-3-3 0,-3-4 0,-6-11 0,-3-6 0,-7-7-4,-5-3-1,-5-6 2,-6-4 0,-4-1 2,-4 0 1,0 9 0,-4 3 6,2 8-2,2 7 2,2 6-6,3 9 0,2-1 0,11 9 0,0 0 0,-2 17 0,2-1 0,2-1 0,-2-15 0,0 0 0,0 0 0,0 0 0,0 0 0,10-17 0,-2-5 0,2-2 0,2-4 0,2-1 0,3-7 0,5 2 0,2 1 0,6 6 0,0 6 0,3 8 0,0 6 0,-2 10 0,-2 11-2,-5 3 0,-3 5 6,-5 2-4,-6 2 0,-9-2 0,-6-7 0,-8-12 0,-4-13 0,-5-15 0,-3-13 0,-3-12 0,-2-13 0,1-11 0,-1-12 0,1-4 0,-4 1 0,-1 1 0,-6 4 0,-4 8 0,-5 9 0,-7 12 0,-8 14-2,-9 10 4,-5 11-2,-5 6 0,-1 7 0,1 2 0,4 5 0,8-4 0,12 2 0,12-2 0,13 2 0,14 4 0,0-1 0,34 6 0,11 3 0,9 3 0,12 4 0,14 3 0,11 0 0,12 1 0,7 1 0,4 0 0,2 0 0,-1 1 0,-2-4 0,-9-2 0,-9-6 0,-11-1 0,-11-6 0,-13-8 0,-15-7 0,-13-8 0,-17-5 0,-12 0 0,-17-2 0,-13 5-7,-14 2 0,-11 8-3,-11 4 1,-2 8 3,-1 8-1,6 6 7,9 2 3,8 3 8,14-2-5,11-4 4,15-1 0,10-8-4,0 0-6,22-22 0,7-8 0,2-14 0,8-13 0,4-15 0,5-11 0,1-6 0,-2-5 0,-1-1 0,-4 1 0,-1 12 0,-5 9-32,-9 15-30,-5 13 0,-9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44538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75225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575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26575"/>
            <a:ext cx="29400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B1E867-9B3D-467D-A4F5-804170476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75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615FDA-2D11-4C45-8641-40BC061D045E}" type="slidenum">
              <a:rPr lang="en-US"/>
              <a:pPr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939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863E71-3C6F-4ECC-B840-B58840EB34F3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15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066254-0B0C-4302-84ED-F9273EC628DB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528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97672-77B0-486D-8800-DB87534AC6D2}" type="slidenum">
              <a:rPr lang="en-US"/>
              <a:pPr/>
              <a:t>21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507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9F689-BABF-4AD3-9F83-EDACC89476D3}" type="slidenum">
              <a:rPr lang="en-US"/>
              <a:pPr/>
              <a:t>22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39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D1D64-8FD8-4A00-9B3F-B26495C91019}" type="slidenum">
              <a:rPr lang="en-US"/>
              <a:pPr/>
              <a:t>23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024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04D62-0363-4D6F-B480-D80481554DC9}" type="slidenum">
              <a:rPr lang="en-US"/>
              <a:pPr/>
              <a:t>25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2369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2F1EB-3644-437A-A9FA-4DE963601269}" type="slidenum">
              <a:rPr lang="en-US"/>
              <a:pPr/>
              <a:t>29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58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77464-3A0A-43E7-9C10-6D2FB123D5B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963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5EE82A-86C7-4F56-8AC9-F510E1571E9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87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07E190-A7F7-4386-BF79-7FB72568A0F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658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D57528-A85D-4A5D-898F-7E37A0A5F0D2}" type="slidenum">
              <a:rPr lang="en-US"/>
              <a:pPr/>
              <a:t>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98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EF0D15-4122-495E-9A07-0FCDE532BAD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415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55E4F-698A-4B0F-A3CB-253D2652F0F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253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85A6A-E746-4F2C-8474-B3B6982E92B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75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BA6182-E766-4974-85EC-0AE4DA920BB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831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EA893D-F4FB-4390-A3FF-E53FB8FB7B6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987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CBAC78-144D-4779-9F02-7295AC54839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763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DD765B-6A19-443A-8EEC-AB3BBB46666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7024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742C10-F061-4E5E-A9A0-F736A025ED5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78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C0DE5-7892-4818-B7CF-84489ADC84D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7181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B304E-BBDD-4B0B-A13F-6F6C0A92694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941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997CB-C4A9-473A-87A1-84561447B9CC}" type="slidenum">
              <a:rPr lang="en-US"/>
              <a:pPr/>
              <a:t>10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657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54ACD5-CAFE-49AE-98CB-B48BB2D5FDE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2916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F55EB-9915-4D00-B4E3-C88530EE985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0457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769832-A2B5-414A-881C-82908FDDCE2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974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76249-8BD6-460D-9FD8-E578AB882BD6}" type="slidenum">
              <a:rPr lang="en-US"/>
              <a:pPr/>
              <a:t>58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956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CEB6BE-EEDF-421D-B880-1921FE0970F8}" type="slidenum">
              <a:rPr lang="en-US"/>
              <a:pPr/>
              <a:t>60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97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E7D49-748C-4D20-9AB9-7CAA4E200ED0}" type="slidenum">
              <a:rPr lang="en-US"/>
              <a:pPr/>
              <a:t>61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3940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0DC40-6F3C-42AE-9469-9286BD985EA8}" type="slidenum">
              <a:rPr lang="en-US"/>
              <a:pPr/>
              <a:t>62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8858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1B8EAF-43C2-4754-B320-6A683EEEA8B4}" type="slidenum">
              <a:rPr lang="en-US"/>
              <a:pPr/>
              <a:t>63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9072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E92EB2-0C7F-48B3-866F-4F1610CDDE5C}" type="slidenum">
              <a:rPr lang="en-US"/>
              <a:pPr/>
              <a:t>64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508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6B0618-5411-4EDE-AAA7-44D084E73859}" type="slidenum">
              <a:rPr lang="en-US"/>
              <a:pPr/>
              <a:t>65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274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60CE0D-3B3E-4251-9235-26F248C79A20}" type="slidenum">
              <a:rPr lang="en-US"/>
              <a:pPr/>
              <a:t>12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338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1EAB8E-C72C-4C3A-96A6-843F1091FFE6}" type="slidenum">
              <a:rPr lang="en-US"/>
              <a:pPr/>
              <a:t>13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96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CD025-D986-4CA0-B240-10EC4880A408}" type="slidenum">
              <a:rPr lang="en-US"/>
              <a:pPr/>
              <a:t>14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062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FB3F34-1F99-453C-9535-BCD0387281CB}" type="slidenum">
              <a:rPr lang="en-US"/>
              <a:pPr/>
              <a:t>15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63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F8D51B-9104-468A-934E-3390B5AC24BC}" type="slidenum">
              <a:rPr lang="en-US"/>
              <a:pPr/>
              <a:t>17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042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6F3FD2-6681-487B-9BA3-F95503008FB4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790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sz="1800"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4C1879A-DB59-404C-97F5-8567D01FD44E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69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AC11D14-F1B4-4BEA-8C51-16BF2FE41EB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12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44E63359-C174-4105-801A-2817A19AB70F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83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CE68E-A8E2-4042-B2EE-EAD34477F8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CE68E-A8E2-4042-B2EE-EAD34477F8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86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597352"/>
            <a:ext cx="2895600" cy="244773"/>
          </a:xfrm>
          <a:prstGeom prst="rect">
            <a:avLst/>
          </a:prstGeom>
        </p:spPr>
        <p:txBody>
          <a:bodyPr/>
          <a:lstStyle>
            <a:lvl1pPr>
              <a:defRPr sz="1000" b="0">
                <a:latin typeface="+mn-lt"/>
              </a:defRPr>
            </a:lvl1pPr>
          </a:lstStyle>
          <a:p>
            <a:pPr algn="ctr" eaLnBrk="0" hangingPunct="0"/>
            <a:r>
              <a:rPr lang="en-US" dirty="0">
                <a:solidFill>
                  <a:srgbClr val="000000"/>
                </a:solidFill>
              </a:rPr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33E190-EE97-4455-B2F0-D88333E113A5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125785"/>
            <a:ext cx="8229600" cy="634082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597351"/>
            <a:ext cx="2895600" cy="244774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nb-NO" dirty="0"/>
              <a:t>Bjørn O. Listog -- blistog@westerdals.no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cxnSp>
        <p:nvCxnSpPr>
          <p:cNvPr id="8" name="Straight Connector 7"/>
          <p:cNvCxnSpPr/>
          <p:nvPr>
            <p:custDataLst>
              <p:tags r:id="rId5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0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597352"/>
            <a:ext cx="2895600" cy="244773"/>
          </a:xfrm>
          <a:prstGeom prst="rect">
            <a:avLst/>
          </a:prstGeom>
        </p:spPr>
        <p:txBody>
          <a:bodyPr/>
          <a:lstStyle>
            <a:lvl1pPr>
              <a:defRPr sz="1000" b="0">
                <a:latin typeface="Bodoni MT Black" panose="02070A03080606020203" pitchFamily="18" charset="0"/>
              </a:defRPr>
            </a:lvl1pPr>
          </a:lstStyle>
          <a:p>
            <a:pPr algn="ctr" eaLnBrk="0" hangingPunct="0"/>
            <a:r>
              <a:rPr lang="en-US" dirty="0">
                <a:solidFill>
                  <a:srgbClr val="000000"/>
                </a:solidFill>
              </a:rPr>
              <a:t>Bjørn O. Listog -- blistog@westerdals.no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6076050-817D-41BE-B882-0FB4DCB29A84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21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124744"/>
            <a:ext cx="4040188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45664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124744"/>
            <a:ext cx="4041775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4"/>
            <a:ext cx="4041775" cy="45664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71520" y="6492875"/>
            <a:ext cx="472480" cy="365125"/>
          </a:xfrm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40A4A75-A721-47B2-9EE3-3395BBFA044D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3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E3AC3FE-63CA-464D-B535-553485D6D439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10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C16B0F0-D271-47B2-BC8E-71CB3C494CBE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6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980728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980728"/>
            <a:ext cx="5111750" cy="51454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2100AF2-2037-436E-908D-BC0707D11FB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4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1052735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86DE2F1-296A-42FA-AF94-E8D670A9F00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59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611560" y="140805"/>
            <a:ext cx="79208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57200" y="1124743"/>
            <a:ext cx="8229600" cy="530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239424" y="6476999"/>
            <a:ext cx="47248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8CE68E-A8E2-4042-B2EE-EAD34477F8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>
            <p:custDataLst>
              <p:tags r:id="rId19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84" y="0"/>
            <a:ext cx="760852" cy="8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663" r:id="rId14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../media/image7.png"/><Relationship Id="rId4" Type="http://schemas.openxmlformats.org/officeDocument/2006/relationships/tags" Target="../tags/tag101.xml"/><Relationship Id="rId9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image" Target="../media/image12.png"/><Relationship Id="rId3" Type="http://schemas.openxmlformats.org/officeDocument/2006/relationships/tags" Target="../tags/tag119.xml"/><Relationship Id="rId21" Type="http://schemas.openxmlformats.org/officeDocument/2006/relationships/notesSlide" Target="../notesSlides/notesSlide8.xml"/><Relationship Id="rId34" Type="http://schemas.openxmlformats.org/officeDocument/2006/relationships/image" Target="../media/image20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slideLayout" Target="../slideLayouts/slideLayout3.xml"/><Relationship Id="rId29" Type="http://schemas.openxmlformats.org/officeDocument/2006/relationships/image" Target="../media/image1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31" Type="http://schemas.openxmlformats.org/officeDocument/2006/relationships/image" Target="../media/image1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3.bin"/><Relationship Id="rId3" Type="http://schemas.openxmlformats.org/officeDocument/2006/relationships/tags" Target="../tags/tag141.xml"/><Relationship Id="rId21" Type="http://schemas.openxmlformats.org/officeDocument/2006/relationships/oleObject" Target="../embeddings/oleObject10.bin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7.bin"/><Relationship Id="rId25" Type="http://schemas.openxmlformats.org/officeDocument/2006/relationships/image" Target="../media/image25.wmf"/><Relationship Id="rId2" Type="http://schemas.openxmlformats.org/officeDocument/2006/relationships/tags" Target="../tags/tag140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6" Type="http://schemas.openxmlformats.org/officeDocument/2006/relationships/tags" Target="../tags/tag144.xml"/><Relationship Id="rId11" Type="http://schemas.openxmlformats.org/officeDocument/2006/relationships/oleObject" Target="../embeddings/oleObject2.bin"/><Relationship Id="rId24" Type="http://schemas.openxmlformats.org/officeDocument/2006/relationships/oleObject" Target="../embeddings/oleObject12.bin"/><Relationship Id="rId5" Type="http://schemas.openxmlformats.org/officeDocument/2006/relationships/tags" Target="../tags/tag143.xml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9.bin"/><Relationship Id="rId4" Type="http://schemas.openxmlformats.org/officeDocument/2006/relationships/tags" Target="../tags/tag142.xml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18" Type="http://schemas.openxmlformats.org/officeDocument/2006/relationships/tags" Target="../tags/tag165.xml"/><Relationship Id="rId26" Type="http://schemas.openxmlformats.org/officeDocument/2006/relationships/tags" Target="../tags/tag173.xml"/><Relationship Id="rId39" Type="http://schemas.openxmlformats.org/officeDocument/2006/relationships/slideLayout" Target="../slideLayouts/slideLayout3.xml"/><Relationship Id="rId3" Type="http://schemas.openxmlformats.org/officeDocument/2006/relationships/tags" Target="../tags/tag150.xml"/><Relationship Id="rId21" Type="http://schemas.openxmlformats.org/officeDocument/2006/relationships/tags" Target="../tags/tag168.xml"/><Relationship Id="rId34" Type="http://schemas.openxmlformats.org/officeDocument/2006/relationships/tags" Target="../tags/tag181.xml"/><Relationship Id="rId42" Type="http://schemas.openxmlformats.org/officeDocument/2006/relationships/image" Target="../media/image21.wmf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tags" Target="../tags/tag164.xml"/><Relationship Id="rId25" Type="http://schemas.openxmlformats.org/officeDocument/2006/relationships/tags" Target="../tags/tag172.xml"/><Relationship Id="rId33" Type="http://schemas.openxmlformats.org/officeDocument/2006/relationships/tags" Target="../tags/tag180.xml"/><Relationship Id="rId38" Type="http://schemas.openxmlformats.org/officeDocument/2006/relationships/tags" Target="../tags/tag185.xml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20" Type="http://schemas.openxmlformats.org/officeDocument/2006/relationships/tags" Target="../tags/tag167.xml"/><Relationship Id="rId29" Type="http://schemas.openxmlformats.org/officeDocument/2006/relationships/tags" Target="../tags/tag176.xml"/><Relationship Id="rId41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24" Type="http://schemas.openxmlformats.org/officeDocument/2006/relationships/tags" Target="../tags/tag171.xml"/><Relationship Id="rId32" Type="http://schemas.openxmlformats.org/officeDocument/2006/relationships/tags" Target="../tags/tag179.xml"/><Relationship Id="rId37" Type="http://schemas.openxmlformats.org/officeDocument/2006/relationships/tags" Target="../tags/tag184.xml"/><Relationship Id="rId40" Type="http://schemas.openxmlformats.org/officeDocument/2006/relationships/notesSlide" Target="../notesSlides/notesSlide12.xml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23" Type="http://schemas.openxmlformats.org/officeDocument/2006/relationships/tags" Target="../tags/tag170.xml"/><Relationship Id="rId28" Type="http://schemas.openxmlformats.org/officeDocument/2006/relationships/tags" Target="../tags/tag175.xml"/><Relationship Id="rId36" Type="http://schemas.openxmlformats.org/officeDocument/2006/relationships/tags" Target="../tags/tag183.xml"/><Relationship Id="rId10" Type="http://schemas.openxmlformats.org/officeDocument/2006/relationships/tags" Target="../tags/tag157.xml"/><Relationship Id="rId19" Type="http://schemas.openxmlformats.org/officeDocument/2006/relationships/tags" Target="../tags/tag166.xml"/><Relationship Id="rId31" Type="http://schemas.openxmlformats.org/officeDocument/2006/relationships/tags" Target="../tags/tag178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Relationship Id="rId22" Type="http://schemas.openxmlformats.org/officeDocument/2006/relationships/tags" Target="../tags/tag169.xml"/><Relationship Id="rId27" Type="http://schemas.openxmlformats.org/officeDocument/2006/relationships/tags" Target="../tags/tag174.xml"/><Relationship Id="rId30" Type="http://schemas.openxmlformats.org/officeDocument/2006/relationships/tags" Target="../tags/tag177.xml"/><Relationship Id="rId35" Type="http://schemas.openxmlformats.org/officeDocument/2006/relationships/tags" Target="../tags/tag18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8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28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196.xml"/><Relationship Id="rId16" Type="http://schemas.openxmlformats.org/officeDocument/2006/relationships/image" Target="../media/image31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9.xml"/><Relationship Id="rId15" Type="http://schemas.openxmlformats.org/officeDocument/2006/relationships/image" Target="../media/image30.png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image" Target="../media/image34.png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33.png"/><Relationship Id="rId2" Type="http://schemas.openxmlformats.org/officeDocument/2006/relationships/tags" Target="../tags/tag206.xml"/><Relationship Id="rId16" Type="http://schemas.openxmlformats.org/officeDocument/2006/relationships/image" Target="../media/image37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209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image" Target="../media/image38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8.xml"/><Relationship Id="rId4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7" Type="http://schemas.openxmlformats.org/officeDocument/2006/relationships/image" Target="../media/image39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40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10" Type="http://schemas.openxmlformats.org/officeDocument/2006/relationships/image" Target="../media/image41.png"/><Relationship Id="rId4" Type="http://schemas.openxmlformats.org/officeDocument/2006/relationships/tags" Target="../tags/tag232.xml"/><Relationship Id="rId9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4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info.cern.ch/hypertext/WWW/TheProject.html" TargetMode="External"/><Relationship Id="rId3" Type="http://schemas.openxmlformats.org/officeDocument/2006/relationships/tags" Target="../tags/tag25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43.jpeg"/><Relationship Id="rId5" Type="http://schemas.openxmlformats.org/officeDocument/2006/relationships/tags" Target="../tags/tag252.xml"/><Relationship Id="rId10" Type="http://schemas.microsoft.com/office/2007/relationships/hdphoto" Target="../media/hdphoto1.wdp"/><Relationship Id="rId4" Type="http://schemas.openxmlformats.org/officeDocument/2006/relationships/tags" Target="../tags/tag251.xml"/><Relationship Id="rId9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56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58.xml"/><Relationship Id="rId4" Type="http://schemas.openxmlformats.org/officeDocument/2006/relationships/tags" Target="../tags/tag2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tags" Target="../tags/tag279.xml"/><Relationship Id="rId18" Type="http://schemas.openxmlformats.org/officeDocument/2006/relationships/tags" Target="../tags/tag284.xml"/><Relationship Id="rId3" Type="http://schemas.openxmlformats.org/officeDocument/2006/relationships/tags" Target="../tags/tag269.xml"/><Relationship Id="rId21" Type="http://schemas.openxmlformats.org/officeDocument/2006/relationships/tags" Target="../tags/tag287.xml"/><Relationship Id="rId7" Type="http://schemas.openxmlformats.org/officeDocument/2006/relationships/tags" Target="../tags/tag273.xml"/><Relationship Id="rId12" Type="http://schemas.openxmlformats.org/officeDocument/2006/relationships/tags" Target="../tags/tag278.xml"/><Relationship Id="rId17" Type="http://schemas.openxmlformats.org/officeDocument/2006/relationships/tags" Target="../tags/tag283.xml"/><Relationship Id="rId2" Type="http://schemas.openxmlformats.org/officeDocument/2006/relationships/tags" Target="../tags/tag268.xml"/><Relationship Id="rId16" Type="http://schemas.openxmlformats.org/officeDocument/2006/relationships/tags" Target="../tags/tag282.xml"/><Relationship Id="rId20" Type="http://schemas.openxmlformats.org/officeDocument/2006/relationships/tags" Target="../tags/tag286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5" Type="http://schemas.openxmlformats.org/officeDocument/2006/relationships/tags" Target="../tags/tag271.xml"/><Relationship Id="rId15" Type="http://schemas.openxmlformats.org/officeDocument/2006/relationships/tags" Target="../tags/tag281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276.xml"/><Relationship Id="rId19" Type="http://schemas.openxmlformats.org/officeDocument/2006/relationships/tags" Target="../tags/tag285.xml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tags" Target="../tags/tag280.xml"/><Relationship Id="rId22" Type="http://schemas.openxmlformats.org/officeDocument/2006/relationships/tags" Target="../tags/tag28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9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9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image" Target="../media/image50.pn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image" Target="../media/image49.png"/><Relationship Id="rId5" Type="http://schemas.openxmlformats.org/officeDocument/2006/relationships/tags" Target="../tags/tag303.xml"/><Relationship Id="rId10" Type="http://schemas.openxmlformats.org/officeDocument/2006/relationships/image" Target="../media/image48.png"/><Relationship Id="rId4" Type="http://schemas.openxmlformats.org/officeDocument/2006/relationships/tags" Target="../tags/tag302.xml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ra.com/" TargetMode="External"/><Relationship Id="rId3" Type="http://schemas.openxmlformats.org/officeDocument/2006/relationships/tags" Target="../tags/tag31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9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7" Type="http://schemas.openxmlformats.org/officeDocument/2006/relationships/image" Target="../media/image52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19.xml"/><Relationship Id="rId4" Type="http://schemas.openxmlformats.org/officeDocument/2006/relationships/tags" Target="../tags/tag3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32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4.xml"/><Relationship Id="rId4" Type="http://schemas.openxmlformats.org/officeDocument/2006/relationships/tags" Target="../tags/tag3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39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image" Target="../media/image58.png"/><Relationship Id="rId5" Type="http://schemas.openxmlformats.org/officeDocument/2006/relationships/tags" Target="../tags/tag346.xml"/><Relationship Id="rId10" Type="http://schemas.openxmlformats.org/officeDocument/2006/relationships/image" Target="../media/image57.png"/><Relationship Id="rId4" Type="http://schemas.openxmlformats.org/officeDocument/2006/relationships/tags" Target="../tags/tag345.xml"/><Relationship Id="rId9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53.xml"/><Relationship Id="rId4" Type="http://schemas.openxmlformats.org/officeDocument/2006/relationships/tags" Target="../tags/tag35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slideLayout" Target="../slideLayouts/slideLayout3.xml"/><Relationship Id="rId26" Type="http://schemas.openxmlformats.org/officeDocument/2006/relationships/image" Target="../media/image43.emf"/><Relationship Id="rId3" Type="http://schemas.openxmlformats.org/officeDocument/2006/relationships/tags" Target="../tags/tag356.xml"/><Relationship Id="rId21" Type="http://schemas.openxmlformats.org/officeDocument/2006/relationships/customXml" Target="../ink/ink2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customXml" Target="../ink/ink1.xml"/><Relationship Id="rId25" Type="http://schemas.openxmlformats.org/officeDocument/2006/relationships/customXml" Target="../ink/ink4.xml"/><Relationship Id="rId2" Type="http://schemas.openxmlformats.org/officeDocument/2006/relationships/tags" Target="../tags/tag355.xml"/><Relationship Id="rId16" Type="http://schemas.openxmlformats.org/officeDocument/2006/relationships/image" Target="../media/image60.png"/><Relationship Id="rId20" Type="http://schemas.openxmlformats.org/officeDocument/2006/relationships/image" Target="../media/image40.emf"/><Relationship Id="rId29" Type="http://schemas.openxmlformats.org/officeDocument/2006/relationships/customXml" Target="../ink/ink6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24" Type="http://schemas.openxmlformats.org/officeDocument/2006/relationships/image" Target="../media/image42.emf"/><Relationship Id="rId32" Type="http://schemas.openxmlformats.org/officeDocument/2006/relationships/image" Target="../media/image46.emf"/><Relationship Id="rId5" Type="http://schemas.openxmlformats.org/officeDocument/2006/relationships/tags" Target="../tags/tag358.xml"/><Relationship Id="rId15" Type="http://schemas.openxmlformats.org/officeDocument/2006/relationships/image" Target="../media/image59.png"/><Relationship Id="rId23" Type="http://schemas.openxmlformats.org/officeDocument/2006/relationships/customXml" Target="../ink/ink3.xml"/><Relationship Id="rId28" Type="http://schemas.openxmlformats.org/officeDocument/2006/relationships/image" Target="../media/image44.emf"/><Relationship Id="rId10" Type="http://schemas.openxmlformats.org/officeDocument/2006/relationships/tags" Target="../tags/tag363.xml"/><Relationship Id="rId31" Type="http://schemas.openxmlformats.org/officeDocument/2006/relationships/customXml" Target="../ink/ink7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notesSlide" Target="../notesSlides/notesSlide27.xml"/><Relationship Id="rId22" Type="http://schemas.openxmlformats.org/officeDocument/2006/relationships/image" Target="../media/image41.emf"/><Relationship Id="rId27" Type="http://schemas.openxmlformats.org/officeDocument/2006/relationships/customXml" Target="../ink/ink5.xml"/><Relationship Id="rId30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13" Type="http://schemas.openxmlformats.org/officeDocument/2006/relationships/tags" Target="../tags/tag378.xml"/><Relationship Id="rId18" Type="http://schemas.openxmlformats.org/officeDocument/2006/relationships/tags" Target="../tags/tag383.xml"/><Relationship Id="rId3" Type="http://schemas.openxmlformats.org/officeDocument/2006/relationships/tags" Target="../tags/tag368.xml"/><Relationship Id="rId21" Type="http://schemas.openxmlformats.org/officeDocument/2006/relationships/notesSlide" Target="../notesSlides/notesSlide28.xml"/><Relationship Id="rId7" Type="http://schemas.openxmlformats.org/officeDocument/2006/relationships/tags" Target="../tags/tag372.xml"/><Relationship Id="rId12" Type="http://schemas.openxmlformats.org/officeDocument/2006/relationships/tags" Target="../tags/tag377.xml"/><Relationship Id="rId17" Type="http://schemas.openxmlformats.org/officeDocument/2006/relationships/tags" Target="../tags/tag382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tags" Target="../tags/tag376.xml"/><Relationship Id="rId5" Type="http://schemas.openxmlformats.org/officeDocument/2006/relationships/tags" Target="../tags/tag370.xml"/><Relationship Id="rId15" Type="http://schemas.openxmlformats.org/officeDocument/2006/relationships/tags" Target="../tags/tag380.xml"/><Relationship Id="rId23" Type="http://schemas.openxmlformats.org/officeDocument/2006/relationships/image" Target="../media/image62.png"/><Relationship Id="rId10" Type="http://schemas.openxmlformats.org/officeDocument/2006/relationships/tags" Target="../tags/tag375.xml"/><Relationship Id="rId19" Type="http://schemas.openxmlformats.org/officeDocument/2006/relationships/tags" Target="../tags/tag384.xml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4" Type="http://schemas.openxmlformats.org/officeDocument/2006/relationships/tags" Target="../tags/tag379.xml"/><Relationship Id="rId22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notesSlide" Target="../notesSlides/notesSlide30.xml"/><Relationship Id="rId18" Type="http://schemas.openxmlformats.org/officeDocument/2006/relationships/image" Target="../media/image67.png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66.png"/><Relationship Id="rId2" Type="http://schemas.openxmlformats.org/officeDocument/2006/relationships/tags" Target="../tags/tag391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5" Type="http://schemas.openxmlformats.org/officeDocument/2006/relationships/tags" Target="../tags/tag394.xml"/><Relationship Id="rId15" Type="http://schemas.openxmlformats.org/officeDocument/2006/relationships/image" Target="../media/image64.png"/><Relationship Id="rId10" Type="http://schemas.openxmlformats.org/officeDocument/2006/relationships/tags" Target="../tags/tag399.xml"/><Relationship Id="rId19" Type="http://schemas.openxmlformats.org/officeDocument/2006/relationships/image" Target="../media/image68.png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40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10" Type="http://schemas.openxmlformats.org/officeDocument/2006/relationships/image" Target="../media/image71.png"/><Relationship Id="rId4" Type="http://schemas.openxmlformats.org/officeDocument/2006/relationships/tags" Target="../tags/tag404.xml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413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15.xml"/><Relationship Id="rId4" Type="http://schemas.openxmlformats.org/officeDocument/2006/relationships/tags" Target="../tags/tag4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2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42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10" Type="http://schemas.openxmlformats.org/officeDocument/2006/relationships/image" Target="../media/image74.png"/><Relationship Id="rId4" Type="http://schemas.openxmlformats.org/officeDocument/2006/relationships/tags" Target="../tags/tag426.xml"/><Relationship Id="rId9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31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33.xml"/><Relationship Id="rId4" Type="http://schemas.openxmlformats.org/officeDocument/2006/relationships/tags" Target="../tags/tag43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pe.net/" TargetMode="External"/><Relationship Id="rId3" Type="http://schemas.openxmlformats.org/officeDocument/2006/relationships/tags" Target="../tags/tag436.xml"/><Relationship Id="rId7" Type="http://schemas.openxmlformats.org/officeDocument/2006/relationships/hyperlink" Target="http://www.iana.org/" TargetMode="Externa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37.xml"/><Relationship Id="rId9" Type="http://schemas.openxmlformats.org/officeDocument/2006/relationships/hyperlink" Target="http://www.norid.no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440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77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78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4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534400" y="152400"/>
            <a:ext cx="184150" cy="5794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  <a:defRPr/>
            </a:pPr>
            <a:endParaRPr lang="en-US" sz="3600" dirty="0"/>
          </a:p>
          <a:p>
            <a:pPr algn="ctr" eaLnBrk="1" hangingPunct="1">
              <a:buFontTx/>
              <a:buNone/>
              <a:defRPr/>
            </a:pPr>
            <a:r>
              <a:rPr lang="en-US" sz="16600" dirty="0">
                <a:latin typeface="Impact" pitchFamily="34" charset="0"/>
              </a:rPr>
              <a:t>TK1100</a:t>
            </a:r>
            <a:br>
              <a:rPr lang="en-US" sz="3600" dirty="0"/>
            </a:br>
            <a:r>
              <a:rPr lang="en-US" sz="3600" dirty="0" err="1">
                <a:solidFill>
                  <a:srgbClr val="FF0000"/>
                </a:solidFill>
                <a:effectLst/>
              </a:rPr>
              <a:t>Internett</a:t>
            </a:r>
            <a:r>
              <a:rPr lang="en-US" sz="3600" dirty="0">
                <a:solidFill>
                  <a:srgbClr val="FF0000"/>
                </a:solidFill>
                <a:effectLst/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/>
              </a:rPr>
              <a:t>og</a:t>
            </a:r>
            <a:r>
              <a:rPr lang="en-US" sz="3600" dirty="0">
                <a:solidFill>
                  <a:srgbClr val="FF0000"/>
                </a:solidFill>
                <a:effectLst/>
              </a:rPr>
              <a:t> WWW</a:t>
            </a:r>
          </a:p>
          <a:p>
            <a:pPr algn="ctr" eaLnBrk="1" hangingPunct="1">
              <a:buFontTx/>
              <a:buNone/>
              <a:defRPr/>
            </a:pPr>
            <a:r>
              <a:rPr lang="en-US" sz="3600" i="1" dirty="0"/>
              <a:t>6’te </a:t>
            </a:r>
            <a:r>
              <a:rPr lang="en-US" sz="3600" i="1" dirty="0" err="1"/>
              <a:t>forelesning</a:t>
            </a:r>
            <a:r>
              <a:rPr lang="en-US" sz="3600" i="1" dirty="0"/>
              <a:t>, </a:t>
            </a:r>
          </a:p>
          <a:p>
            <a:pPr algn="ctr" eaLnBrk="1" hangingPunct="1">
              <a:buFontTx/>
              <a:buNone/>
              <a:defRPr/>
            </a:pPr>
            <a:r>
              <a:rPr lang="en-US" sz="3600" dirty="0" err="1">
                <a:effectLst/>
              </a:rPr>
              <a:t>Høsten</a:t>
            </a:r>
            <a:r>
              <a:rPr lang="en-US" sz="3600" dirty="0">
                <a:effectLst/>
              </a:rPr>
              <a:t> 0x07E2</a:t>
            </a:r>
          </a:p>
          <a:p>
            <a:pPr algn="ctr" eaLnBrk="1" hangingPunct="1">
              <a:buFontTx/>
              <a:buNone/>
              <a:defRPr/>
            </a:pPr>
            <a:endParaRPr lang="en-US" sz="3600" dirty="0">
              <a:effectLst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68313" y="258763"/>
            <a:ext cx="8447087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OSI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TCP/IP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066800"/>
            <a:ext cx="8458200" cy="676275"/>
          </a:xfrm>
        </p:spPr>
        <p:txBody>
          <a:bodyPr/>
          <a:lstStyle/>
          <a:p>
            <a:pPr eaLnBrk="1" hangingPunct="1">
              <a:defRPr/>
            </a:pPr>
            <a:r>
              <a:rPr lang="nb-NO"/>
              <a:t>Hvilke modeller (arkitektur) brukes?</a:t>
            </a:r>
          </a:p>
        </p:txBody>
      </p:sp>
      <p:sp>
        <p:nvSpPr>
          <p:cNvPr id="2150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566C824A-9147-4F01-88E6-A624CC953AE6}" type="slidenum">
              <a:rPr lang="en-US"/>
              <a:pPr/>
              <a:t>10</a:t>
            </a:fld>
            <a:endParaRPr lang="en-US"/>
          </a:p>
        </p:txBody>
      </p:sp>
      <p:pic>
        <p:nvPicPr>
          <p:cNvPr id="21509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 b="16129"/>
          <a:stretch>
            <a:fillRect/>
          </a:stretch>
        </p:blipFill>
        <p:spPr bwMode="auto">
          <a:xfrm>
            <a:off x="539750" y="1752600"/>
            <a:ext cx="76136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Kronologi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732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3568" y="258763"/>
            <a:ext cx="823183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Internett historikk: Forspill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66800" y="990600"/>
            <a:ext cx="7848600" cy="4876800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1961</a:t>
            </a:r>
          </a:p>
          <a:p>
            <a:pPr lvl="1" eaLnBrk="1" hangingPunct="1">
              <a:defRPr/>
            </a:pPr>
            <a:r>
              <a:rPr lang="nb-NO" dirty="0"/>
              <a:t>Kleinrock: </a:t>
            </a:r>
            <a:r>
              <a:rPr lang="nb-NO" dirty="0" err="1">
                <a:solidFill>
                  <a:srgbClr val="FF0000"/>
                </a:solidFill>
              </a:rPr>
              <a:t>Pakkeswitching</a:t>
            </a:r>
            <a:r>
              <a:rPr lang="nb-NO" dirty="0"/>
              <a:t> som prinsipp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1964</a:t>
            </a:r>
          </a:p>
          <a:p>
            <a:pPr lvl="1" eaLnBrk="1" hangingPunct="1">
              <a:defRPr/>
            </a:pPr>
            <a:r>
              <a:rPr lang="nb-NO" dirty="0" err="1"/>
              <a:t>Baran</a:t>
            </a:r>
            <a:r>
              <a:rPr lang="nb-NO" dirty="0"/>
              <a:t>: </a:t>
            </a:r>
            <a:r>
              <a:rPr lang="nb-NO" dirty="0" err="1"/>
              <a:t>Pakkeswitching</a:t>
            </a:r>
            <a:r>
              <a:rPr lang="nb-NO" dirty="0"/>
              <a:t> i militære nett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1967</a:t>
            </a:r>
          </a:p>
          <a:p>
            <a:pPr lvl="1" eaLnBrk="1" hangingPunct="1">
              <a:defRPr/>
            </a:pPr>
            <a:r>
              <a:rPr lang="nb-NO" dirty="0" err="1"/>
              <a:t>ARPAnet</a:t>
            </a:r>
            <a:r>
              <a:rPr lang="nb-NO" dirty="0"/>
              <a:t> (Advanced Research Project </a:t>
            </a:r>
            <a:r>
              <a:rPr lang="nb-NO" dirty="0" err="1"/>
              <a:t>Agency</a:t>
            </a:r>
            <a:r>
              <a:rPr lang="nb-NO" dirty="0"/>
              <a:t>) unnfanget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1969</a:t>
            </a:r>
          </a:p>
          <a:p>
            <a:pPr lvl="1" eaLnBrk="1" hangingPunct="1">
              <a:defRPr/>
            </a:pPr>
            <a:r>
              <a:rPr lang="nb-NO" dirty="0"/>
              <a:t>Første </a:t>
            </a:r>
            <a:r>
              <a:rPr lang="nb-NO" dirty="0" err="1">
                <a:solidFill>
                  <a:srgbClr val="FF0000"/>
                </a:solidFill>
              </a:rPr>
              <a:t>ARPAnet</a:t>
            </a:r>
            <a:r>
              <a:rPr lang="nb-NO" dirty="0"/>
              <a:t> node operativ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1972</a:t>
            </a:r>
          </a:p>
          <a:p>
            <a:pPr lvl="1" eaLnBrk="1" hangingPunct="1">
              <a:defRPr/>
            </a:pPr>
            <a:r>
              <a:rPr lang="nb-NO" dirty="0" err="1"/>
              <a:t>ARPAnet</a:t>
            </a:r>
            <a:r>
              <a:rPr lang="nb-NO" dirty="0"/>
              <a:t> demonstrert med 15 noder, NCP, Mail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Norge</a:t>
            </a:r>
            <a:r>
              <a:rPr lang="nb-NO" dirty="0"/>
              <a:t> tilknyttes	</a:t>
            </a:r>
          </a:p>
        </p:txBody>
      </p:sp>
      <p:sp>
        <p:nvSpPr>
          <p:cNvPr id="4608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B5978E39-383F-4F63-B14B-5DADE94C7647}" type="slidenum">
              <a:rPr lang="en-US"/>
              <a:pPr/>
              <a:t>12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371600" y="258763"/>
            <a:ext cx="7543800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Internett historikk: 70-tallet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" y="981076"/>
            <a:ext cx="4644008" cy="547226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  <a:defRPr/>
            </a:pPr>
            <a:r>
              <a:rPr lang="nb-NO" sz="2400" dirty="0"/>
              <a:t>1970</a:t>
            </a:r>
          </a:p>
          <a:p>
            <a:pPr lvl="1" eaLnBrk="1" hangingPunct="1">
              <a:defRPr/>
            </a:pPr>
            <a:r>
              <a:rPr lang="nb-NO" sz="2000" dirty="0" err="1"/>
              <a:t>ALOHAnet</a:t>
            </a:r>
            <a:r>
              <a:rPr lang="nb-NO" sz="2000" dirty="0"/>
              <a:t> på Hawaii</a:t>
            </a:r>
          </a:p>
          <a:p>
            <a:pPr marL="0" indent="0" eaLnBrk="1" hangingPunct="1">
              <a:buNone/>
              <a:defRPr/>
            </a:pPr>
            <a:r>
              <a:rPr lang="nb-NO" sz="2400" dirty="0"/>
              <a:t>1973</a:t>
            </a:r>
          </a:p>
          <a:p>
            <a:pPr lvl="1" eaLnBrk="1" hangingPunct="1">
              <a:defRPr/>
            </a:pPr>
            <a:r>
              <a:rPr lang="nb-NO" sz="2000" dirty="0" err="1"/>
              <a:t>Metcalfe</a:t>
            </a:r>
            <a:r>
              <a:rPr lang="nb-NO" sz="2000" dirty="0"/>
              <a:t>: Ethernet</a:t>
            </a:r>
          </a:p>
          <a:p>
            <a:pPr marL="0" indent="0" eaLnBrk="1" hangingPunct="1">
              <a:buNone/>
              <a:defRPr/>
            </a:pPr>
            <a:r>
              <a:rPr lang="nb-NO" sz="2400" dirty="0"/>
              <a:t>1974</a:t>
            </a:r>
          </a:p>
          <a:p>
            <a:pPr lvl="1" eaLnBrk="1" hangingPunct="1">
              <a:defRPr/>
            </a:pPr>
            <a:r>
              <a:rPr lang="nb-NO" sz="2000" dirty="0" err="1"/>
              <a:t>Cerf</a:t>
            </a:r>
            <a:r>
              <a:rPr lang="nb-NO" sz="2000" dirty="0"/>
              <a:t> &amp; Kahn: Nettverksarkitektur, Internetts ”fedre”: «Ende-til-ende prinsippet»</a:t>
            </a:r>
          </a:p>
          <a:p>
            <a:pPr marL="0" indent="0">
              <a:buNone/>
              <a:defRPr/>
            </a:pPr>
            <a:r>
              <a:rPr lang="nb-NO" sz="2400" dirty="0"/>
              <a:t>1976</a:t>
            </a:r>
          </a:p>
          <a:p>
            <a:pPr lvl="1">
              <a:defRPr/>
            </a:pPr>
            <a:r>
              <a:rPr lang="nb-NO" sz="2000" dirty="0"/>
              <a:t>UNINETT blir etablert for å levere Internett til norske universitet</a:t>
            </a:r>
          </a:p>
          <a:p>
            <a:pPr marL="0" indent="0" eaLnBrk="1" hangingPunct="1">
              <a:buNone/>
              <a:defRPr/>
            </a:pPr>
            <a:r>
              <a:rPr lang="nb-NO" sz="2400" dirty="0"/>
              <a:t>1977-79</a:t>
            </a:r>
          </a:p>
          <a:p>
            <a:pPr lvl="1" eaLnBrk="1" hangingPunct="1">
              <a:defRPr/>
            </a:pPr>
            <a:r>
              <a:rPr lang="nb-NO" sz="2000" dirty="0"/>
              <a:t>Proprietære arkitekturer, </a:t>
            </a:r>
            <a:br>
              <a:rPr lang="nb-NO" sz="2000" dirty="0"/>
            </a:br>
            <a:r>
              <a:rPr lang="nb-NO" sz="2000" dirty="0"/>
              <a:t>SNA, XNA</a:t>
            </a:r>
          </a:p>
          <a:p>
            <a:pPr lvl="1" eaLnBrk="1" hangingPunct="1">
              <a:defRPr/>
            </a:pPr>
            <a:r>
              <a:rPr lang="nb-NO" sz="2000" dirty="0" err="1"/>
              <a:t>Pakkeswitching</a:t>
            </a:r>
            <a:r>
              <a:rPr lang="nb-NO" sz="2000" dirty="0"/>
              <a:t> på fast lengde (forløper til ATM)</a:t>
            </a:r>
          </a:p>
          <a:p>
            <a:pPr marL="0" indent="0" eaLnBrk="1" hangingPunct="1">
              <a:buNone/>
              <a:defRPr/>
            </a:pPr>
            <a:r>
              <a:rPr lang="nb-NO" sz="2400" dirty="0"/>
              <a:t>1979</a:t>
            </a:r>
          </a:p>
          <a:p>
            <a:pPr lvl="1" eaLnBrk="1" hangingPunct="1">
              <a:defRPr/>
            </a:pPr>
            <a:r>
              <a:rPr lang="nb-NO" sz="2000" dirty="0" err="1"/>
              <a:t>ARPAnet</a:t>
            </a:r>
            <a:r>
              <a:rPr lang="nb-NO" sz="2000" dirty="0"/>
              <a:t> har 200 noder</a:t>
            </a:r>
          </a:p>
        </p:txBody>
      </p:sp>
      <p:sp>
        <p:nvSpPr>
          <p:cNvPr id="4710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22F2A83F-164B-46C3-B39C-034E745BEB3D}" type="slidenum">
              <a:rPr lang="en-US"/>
              <a:pPr/>
              <a:t>13</a:t>
            </a:fld>
            <a:endParaRPr lang="en-US"/>
          </a:p>
        </p:txBody>
      </p:sp>
      <p:pic>
        <p:nvPicPr>
          <p:cNvPr id="47109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08537" y="908720"/>
            <a:ext cx="4284662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1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59338" y="3262312"/>
            <a:ext cx="4284662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Cerf and Kahn’s internetworking </a:t>
            </a:r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prinsipper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minimalisme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autonomi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–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krever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ingen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indre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endringer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for å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kople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sammen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netteverk</a:t>
            </a: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ahoma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Best effort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service model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0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Tilstandsløse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routere</a:t>
            </a: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ahoma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0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Desentralisert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kontroll</a:t>
            </a: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ahoma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definerer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dagens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Internet </a:t>
            </a:r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arkitektur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ahoma" charset="0"/>
            </a:endParaRPr>
          </a:p>
        </p:txBody>
      </p:sp>
      <p:sp>
        <p:nvSpPr>
          <p:cNvPr id="47111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87900" y="3262312"/>
            <a:ext cx="4356100" cy="31910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uiExpand="1" build="p"/>
      <p:bldP spid="1628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371600" y="258763"/>
            <a:ext cx="7543800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Internett historikk: 80-tallet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nb-NO" dirty="0"/>
              <a:t>1982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SMTP</a:t>
            </a:r>
            <a:r>
              <a:rPr lang="nb-NO" dirty="0"/>
              <a:t> protokoll (</a:t>
            </a:r>
            <a:r>
              <a:rPr lang="nb-NO" dirty="0" err="1">
                <a:solidFill>
                  <a:srgbClr val="FF0000"/>
                </a:solidFill>
              </a:rPr>
              <a:t>email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sending) definert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1983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TCP</a:t>
            </a:r>
            <a:r>
              <a:rPr lang="nb-NO" dirty="0"/>
              <a:t> blir off. standardprotokoll for </a:t>
            </a:r>
            <a:r>
              <a:rPr lang="nb-NO" dirty="0" err="1"/>
              <a:t>ARPAnet</a:t>
            </a:r>
            <a:endParaRPr lang="nb-NO" dirty="0"/>
          </a:p>
          <a:p>
            <a:pPr marL="0" indent="0" eaLnBrk="1" hangingPunct="1">
              <a:buNone/>
              <a:defRPr/>
            </a:pPr>
            <a:r>
              <a:rPr lang="nb-NO" dirty="0"/>
              <a:t>1988</a:t>
            </a:r>
          </a:p>
          <a:p>
            <a:pPr lvl="1" eaLnBrk="1" hangingPunct="1">
              <a:defRPr/>
            </a:pPr>
            <a:r>
              <a:rPr lang="nb-NO" dirty="0"/>
              <a:t>TCP </a:t>
            </a:r>
            <a:r>
              <a:rPr lang="nb-NO" dirty="0">
                <a:solidFill>
                  <a:srgbClr val="FF0000"/>
                </a:solidFill>
              </a:rPr>
              <a:t>trafikk-kork kontroll</a:t>
            </a:r>
            <a:r>
              <a:rPr lang="nb-NO" dirty="0"/>
              <a:t>, </a:t>
            </a:r>
            <a:r>
              <a:rPr lang="nb-NO" dirty="0">
                <a:solidFill>
                  <a:srgbClr val="FF0000"/>
                </a:solidFill>
              </a:rPr>
              <a:t>IPv4</a:t>
            </a:r>
            <a:r>
              <a:rPr lang="nb-NO" dirty="0"/>
              <a:t>, UDP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1989</a:t>
            </a:r>
          </a:p>
          <a:p>
            <a:pPr lvl="1" eaLnBrk="1" hangingPunct="1">
              <a:defRPr/>
            </a:pPr>
            <a:r>
              <a:rPr lang="nb-NO" dirty="0"/>
              <a:t>100 000 verter i totalt nettverk</a:t>
            </a:r>
          </a:p>
          <a:p>
            <a:pPr eaLnBrk="1" hangingPunct="1">
              <a:defRPr/>
            </a:pPr>
            <a:endParaRPr lang="nb-NO" dirty="0"/>
          </a:p>
        </p:txBody>
      </p:sp>
      <p:sp>
        <p:nvSpPr>
          <p:cNvPr id="4813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556EA846-33FE-4EBE-8120-8FCAF0BF639A}" type="slidenum">
              <a:rPr lang="en-US"/>
              <a:pPr/>
              <a:t>14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258763"/>
            <a:ext cx="8159824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Internett historikk: 90-tallet</a:t>
            </a:r>
          </a:p>
        </p:txBody>
      </p:sp>
      <p:sp>
        <p:nvSpPr>
          <p:cNvPr id="166914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1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1991</a:t>
            </a:r>
          </a:p>
          <a:p>
            <a:pPr lvl="1" eaLnBrk="1" hangingPunct="1">
              <a:defRPr/>
            </a:pPr>
            <a:r>
              <a:rPr lang="nb-NO" dirty="0" err="1">
                <a:solidFill>
                  <a:srgbClr val="FF0000"/>
                </a:solidFill>
              </a:rPr>
              <a:t>Berners-Lee</a:t>
            </a:r>
            <a:r>
              <a:rPr lang="nb-NO" dirty="0"/>
              <a:t>: HTML og </a:t>
            </a:r>
            <a:r>
              <a:rPr lang="nb-NO" dirty="0">
                <a:solidFill>
                  <a:srgbClr val="FF0000"/>
                </a:solidFill>
              </a:rPr>
              <a:t>HTTP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1994</a:t>
            </a:r>
          </a:p>
          <a:p>
            <a:pPr lvl="1" eaLnBrk="1" hangingPunct="1">
              <a:defRPr/>
            </a:pPr>
            <a:r>
              <a:rPr lang="nb-NO" dirty="0"/>
              <a:t>Mosaic, senere Netscape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1994</a:t>
            </a:r>
          </a:p>
          <a:p>
            <a:pPr lvl="1" eaLnBrk="1" hangingPunct="1">
              <a:defRPr/>
            </a:pPr>
            <a:r>
              <a:rPr lang="nb-NO" dirty="0" err="1"/>
              <a:t>ARPAnet</a:t>
            </a:r>
            <a:r>
              <a:rPr lang="nb-NO" dirty="0"/>
              <a:t> «nedlagt», </a:t>
            </a:r>
            <a:r>
              <a:rPr lang="nb-NO" dirty="0" err="1"/>
              <a:t>NSFnet</a:t>
            </a:r>
            <a:r>
              <a:rPr lang="nb-NO" dirty="0"/>
              <a:t> overtar, kommersialiseringen starter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2000</a:t>
            </a:r>
          </a:p>
          <a:p>
            <a:pPr lvl="1" eaLnBrk="1" hangingPunct="1">
              <a:defRPr/>
            </a:pPr>
            <a:r>
              <a:rPr lang="nb-NO" dirty="0"/>
              <a:t>600 millioner Internett-brukere</a:t>
            </a:r>
          </a:p>
          <a:p>
            <a:pPr lvl="1" eaLnBrk="1" hangingPunct="1">
              <a:defRPr/>
            </a:pPr>
            <a:r>
              <a:rPr lang="nb-NO" dirty="0"/>
              <a:t>Mer enn 1 milliard tilgjengelige sider på WWW</a:t>
            </a:r>
          </a:p>
          <a:p>
            <a:pPr marL="0" indent="0" eaLnBrk="1" hangingPunct="1">
              <a:buNone/>
              <a:defRPr/>
            </a:pPr>
            <a:r>
              <a:rPr lang="nb-NO" dirty="0"/>
              <a:t>2008</a:t>
            </a:r>
          </a:p>
          <a:p>
            <a:pPr lvl="1" eaLnBrk="1" hangingPunct="1">
              <a:defRPr/>
            </a:pPr>
            <a:r>
              <a:rPr lang="nb-NO" dirty="0"/>
              <a:t>1,2 milliarder brukere fordelt på 500 millioner hosts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4915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A4CDA815-4A42-48A8-AF0C-D3F09833E9B0}" type="slidenum">
              <a:rPr lang="en-US"/>
              <a:pPr/>
              <a:t>15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Protokoller</a:t>
            </a:r>
            <a:br>
              <a:rPr lang="nb-NO" dirty="0"/>
            </a:br>
            <a:r>
              <a:rPr lang="nb-NO" dirty="0"/>
              <a:t>(og andre begrep)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0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68313" y="258763"/>
            <a:ext cx="8447087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Protokoll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124744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Hva er en protokoll?</a:t>
            </a:r>
          </a:p>
          <a:p>
            <a:pPr lvl="1" eaLnBrk="1" hangingPunct="1">
              <a:defRPr/>
            </a:pPr>
            <a:r>
              <a:rPr lang="nb-NO" dirty="0"/>
              <a:t>Brukes til kommunikasjon mellom ”like” funksjoner</a:t>
            </a:r>
          </a:p>
          <a:p>
            <a:pPr lvl="1" eaLnBrk="1" hangingPunct="1">
              <a:defRPr/>
            </a:pPr>
            <a:r>
              <a:rPr lang="nb-NO" dirty="0"/>
              <a:t>Må snakke det samme ”språk”</a:t>
            </a:r>
          </a:p>
          <a:p>
            <a:pPr lvl="1" eaLnBrk="1" hangingPunct="1">
              <a:defRPr/>
            </a:pPr>
            <a:r>
              <a:rPr lang="nb-NO" dirty="0"/>
              <a:t>Funksjoner</a:t>
            </a:r>
          </a:p>
          <a:p>
            <a:pPr lvl="2" eaLnBrk="1" hangingPunct="1">
              <a:defRPr/>
            </a:pPr>
            <a:r>
              <a:rPr lang="nb-NO" dirty="0" err="1"/>
              <a:t>Bruker-applikasjoner</a:t>
            </a:r>
            <a:endParaRPr lang="nb-NO" dirty="0"/>
          </a:p>
          <a:p>
            <a:pPr lvl="2" eaLnBrk="1" hangingPunct="1">
              <a:defRPr/>
            </a:pPr>
            <a:r>
              <a:rPr lang="nb-NO" dirty="0" err="1"/>
              <a:t>E-mail</a:t>
            </a:r>
            <a:endParaRPr lang="nb-NO" dirty="0"/>
          </a:p>
          <a:p>
            <a:pPr lvl="2" eaLnBrk="1" hangingPunct="1">
              <a:defRPr/>
            </a:pPr>
            <a:r>
              <a:rPr lang="nb-NO" dirty="0"/>
              <a:t>Terminaler</a:t>
            </a:r>
          </a:p>
          <a:p>
            <a:pPr lvl="1" eaLnBrk="1" hangingPunct="1">
              <a:defRPr/>
            </a:pPr>
            <a:r>
              <a:rPr lang="nb-NO" dirty="0"/>
              <a:t>Systemer</a:t>
            </a:r>
          </a:p>
          <a:p>
            <a:pPr lvl="2" eaLnBrk="1" hangingPunct="1">
              <a:defRPr/>
            </a:pPr>
            <a:r>
              <a:rPr lang="nb-NO" dirty="0"/>
              <a:t>Computere</a:t>
            </a:r>
          </a:p>
          <a:p>
            <a:pPr lvl="2" eaLnBrk="1" hangingPunct="1">
              <a:defRPr/>
            </a:pPr>
            <a:r>
              <a:rPr lang="nb-NO" dirty="0"/>
              <a:t>Terminaler</a:t>
            </a:r>
          </a:p>
          <a:p>
            <a:pPr lvl="2" eaLnBrk="1" hangingPunct="1">
              <a:defRPr/>
            </a:pPr>
            <a:r>
              <a:rPr lang="nb-NO" dirty="0"/>
              <a:t>Sensorer</a:t>
            </a:r>
          </a:p>
        </p:txBody>
      </p:sp>
      <p:sp>
        <p:nvSpPr>
          <p:cNvPr id="2253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250B7E02-4836-4AC4-98B1-47456D390EA6}" type="slidenum">
              <a:rPr lang="en-US"/>
              <a:pPr/>
              <a:t>17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0" y="4030018"/>
            <a:ext cx="533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4149080"/>
            <a:ext cx="6191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49080"/>
            <a:ext cx="13430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05" y="4586253"/>
            <a:ext cx="15621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38" y="5005353"/>
            <a:ext cx="16192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30" y="5424453"/>
            <a:ext cx="15906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54" y="3958010"/>
            <a:ext cx="504825" cy="233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49080"/>
            <a:ext cx="5429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096692"/>
            <a:ext cx="3810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4908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33" y="4663177"/>
            <a:ext cx="1609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80" y="5168002"/>
            <a:ext cx="2752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33" y="5581615"/>
            <a:ext cx="17811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>
            <p:custDataLst>
              <p:tags r:id="rId18"/>
            </p:custDataLst>
          </p:nvPr>
        </p:nvSpPr>
        <p:spPr>
          <a:xfrm>
            <a:off x="2880320" y="599119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 dirty="0"/>
              <a:t>Menneske-kommunikasjon</a:t>
            </a:r>
            <a:endParaRPr lang="nb-NO" dirty="0"/>
          </a:p>
        </p:txBody>
      </p:sp>
      <p:sp>
        <p:nvSpPr>
          <p:cNvPr id="3" name="TextBox 2"/>
          <p:cNvSpPr txBox="1"/>
          <p:nvPr>
            <p:custDataLst>
              <p:tags r:id="rId19"/>
            </p:custDataLst>
          </p:nvPr>
        </p:nvSpPr>
        <p:spPr>
          <a:xfrm>
            <a:off x="6225133" y="59870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 dirty="0"/>
              <a:t>Data-kommunikasjon</a:t>
            </a:r>
            <a:endParaRPr lang="nb-NO" sz="3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188" y="258763"/>
            <a:ext cx="830421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Protokoll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nb-NO" dirty="0"/>
              <a:t>Nøkkel-elementer for en </a:t>
            </a:r>
            <a:r>
              <a:rPr lang="nb-NO" dirty="0">
                <a:solidFill>
                  <a:srgbClr val="FF0000"/>
                </a:solidFill>
              </a:rPr>
              <a:t>protokoll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Syntaks</a:t>
            </a:r>
          </a:p>
          <a:p>
            <a:pPr lvl="2" eaLnBrk="1" hangingPunct="1">
              <a:defRPr/>
            </a:pPr>
            <a:r>
              <a:rPr lang="nb-NO" dirty="0"/>
              <a:t>”ord, ordstilling og grammatikk”</a:t>
            </a:r>
          </a:p>
          <a:p>
            <a:pPr lvl="2" eaLnBrk="1" hangingPunct="1">
              <a:defRPr/>
            </a:pPr>
            <a:r>
              <a:rPr lang="nb-NO" dirty="0"/>
              <a:t>Data-formater</a:t>
            </a:r>
          </a:p>
          <a:p>
            <a:pPr lvl="2" eaLnBrk="1" hangingPunct="1">
              <a:defRPr/>
            </a:pPr>
            <a:r>
              <a:rPr lang="nb-NO" dirty="0"/>
              <a:t>Signal-nivåer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Semantikk</a:t>
            </a:r>
          </a:p>
          <a:p>
            <a:pPr lvl="2" eaLnBrk="1" hangingPunct="1">
              <a:defRPr/>
            </a:pPr>
            <a:r>
              <a:rPr lang="nb-NO" dirty="0"/>
              <a:t>”betydning”</a:t>
            </a:r>
          </a:p>
          <a:p>
            <a:pPr lvl="2" eaLnBrk="1" hangingPunct="1">
              <a:defRPr/>
            </a:pPr>
            <a:r>
              <a:rPr lang="nb-NO" dirty="0"/>
              <a:t>Kontroll-informasjon</a:t>
            </a:r>
          </a:p>
          <a:p>
            <a:pPr lvl="2" eaLnBrk="1" hangingPunct="1">
              <a:defRPr/>
            </a:pPr>
            <a:r>
              <a:rPr lang="nb-NO" dirty="0"/>
              <a:t>Feil-behandling</a:t>
            </a:r>
          </a:p>
          <a:p>
            <a:pPr lvl="1"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Timing</a:t>
            </a:r>
          </a:p>
          <a:p>
            <a:pPr lvl="2" eaLnBrk="1" hangingPunct="1">
              <a:defRPr/>
            </a:pPr>
            <a:r>
              <a:rPr lang="nb-NO" dirty="0"/>
              <a:t>Hastighets-tilpasning</a:t>
            </a:r>
          </a:p>
          <a:p>
            <a:pPr lvl="2" eaLnBrk="1" hangingPunct="1">
              <a:defRPr/>
            </a:pPr>
            <a:r>
              <a:rPr lang="nb-NO" dirty="0"/>
              <a:t>Sekvens-tilordning</a:t>
            </a:r>
          </a:p>
          <a:p>
            <a:pPr lvl="2" eaLnBrk="1" hangingPunct="1">
              <a:defRPr/>
            </a:pPr>
            <a:endParaRPr lang="nb-NO" dirty="0"/>
          </a:p>
        </p:txBody>
      </p:sp>
      <p:sp>
        <p:nvSpPr>
          <p:cNvPr id="2355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4BBC991D-4ED1-46D3-BEB4-5C3282431B33}" type="slidenum">
              <a:rPr lang="en-US"/>
              <a:pPr/>
              <a:t>18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23850" y="258763"/>
            <a:ext cx="8591550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Nettverkets ytterkanter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57200" y="1066800"/>
            <a:ext cx="5419725" cy="5410200"/>
          </a:xfrm>
        </p:spPr>
        <p:txBody>
          <a:bodyPr>
            <a:normAutofit fontScale="85000" lnSpcReduction="100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Ende-systemer (verter = hosts)</a:t>
            </a:r>
          </a:p>
          <a:p>
            <a:pPr lvl="1" eaLnBrk="1" hangingPunct="1">
              <a:defRPr/>
            </a:pPr>
            <a:r>
              <a:rPr lang="nb-NO" dirty="0"/>
              <a:t>Kjører </a:t>
            </a:r>
            <a:r>
              <a:rPr lang="nb-NO" dirty="0">
                <a:solidFill>
                  <a:srgbClr val="FF0000"/>
                </a:solidFill>
              </a:rPr>
              <a:t>applikasjoner</a:t>
            </a:r>
          </a:p>
          <a:p>
            <a:pPr lvl="2" eaLnBrk="1" hangingPunct="1">
              <a:defRPr/>
            </a:pPr>
            <a:r>
              <a:rPr lang="nb-NO" dirty="0"/>
              <a:t>WWW, telnet, </a:t>
            </a:r>
            <a:r>
              <a:rPr lang="nb-NO" dirty="0" err="1"/>
              <a:t>email</a:t>
            </a:r>
            <a:br>
              <a:rPr lang="nb-NO" dirty="0"/>
            </a:br>
            <a:endParaRPr lang="nb-NO" dirty="0"/>
          </a:p>
          <a:p>
            <a:pPr eaLnBrk="1" hangingPunct="1">
              <a:buFontTx/>
              <a:buNone/>
              <a:defRPr/>
            </a:pPr>
            <a:r>
              <a:rPr lang="nb-NO" u="sng" dirty="0"/>
              <a:t>Tjenestemodeller:</a:t>
            </a:r>
          </a:p>
          <a:p>
            <a:pPr eaLnBrk="1" hangingPunct="1">
              <a:defRPr/>
            </a:pPr>
            <a:r>
              <a:rPr lang="nb-NO" dirty="0" err="1">
                <a:solidFill>
                  <a:srgbClr val="FF0000"/>
                </a:solidFill>
              </a:rPr>
              <a:t>Klient-tjener</a:t>
            </a:r>
            <a:r>
              <a:rPr lang="nb-NO" dirty="0"/>
              <a:t> modell</a:t>
            </a:r>
          </a:p>
          <a:p>
            <a:pPr lvl="1" eaLnBrk="1" hangingPunct="1">
              <a:defRPr/>
            </a:pPr>
            <a:r>
              <a:rPr lang="nb-NO" dirty="0"/>
              <a:t>Forespørsler kommer fra klient som mottar service fra tjener</a:t>
            </a:r>
          </a:p>
          <a:p>
            <a:pPr lvl="1" eaLnBrk="1" hangingPunct="1">
              <a:defRPr/>
            </a:pPr>
            <a:r>
              <a:rPr lang="nb-NO" dirty="0"/>
              <a:t>F.eks. WWW </a:t>
            </a:r>
            <a:r>
              <a:rPr lang="nb-NO" dirty="0" err="1"/>
              <a:t>browser/tjener</a:t>
            </a:r>
            <a:endParaRPr lang="nb-NO" dirty="0"/>
          </a:p>
          <a:p>
            <a:pPr eaLnBrk="1" hangingPunct="1">
              <a:defRPr/>
            </a:pPr>
            <a:r>
              <a:rPr lang="nb-NO" dirty="0"/>
              <a:t>Peer-peer (P2P) modell</a:t>
            </a:r>
          </a:p>
          <a:p>
            <a:pPr lvl="1" eaLnBrk="1" hangingPunct="1">
              <a:defRPr/>
            </a:pPr>
            <a:r>
              <a:rPr lang="nb-NO" dirty="0"/>
              <a:t>Alle computere er likeverdige</a:t>
            </a:r>
          </a:p>
          <a:p>
            <a:pPr lvl="1" eaLnBrk="1" hangingPunct="1">
              <a:defRPr/>
            </a:pPr>
            <a:r>
              <a:rPr lang="nb-NO" dirty="0"/>
              <a:t>F.eks. </a:t>
            </a:r>
            <a:r>
              <a:rPr lang="nb-NO" dirty="0" err="1"/>
              <a:t>BitTorrent</a:t>
            </a:r>
            <a:r>
              <a:rPr lang="nb-NO" dirty="0"/>
              <a:t>, </a:t>
            </a:r>
            <a:r>
              <a:rPr lang="nb-NO" dirty="0" err="1"/>
              <a:t>Skype</a:t>
            </a:r>
            <a:r>
              <a:rPr lang="nb-NO" dirty="0"/>
              <a:t>,…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1041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</p:spPr>
        <p:txBody>
          <a:bodyPr/>
          <a:lstStyle/>
          <a:p>
            <a:fld id="{7CB219A6-F59D-46AD-B0D5-2539AB836081}" type="slidenum">
              <a:rPr lang="en-US"/>
              <a:pPr/>
              <a:t>19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638800" y="2209800"/>
            <a:ext cx="3375025" cy="3670300"/>
            <a:chOff x="2719" y="1125"/>
            <a:chExt cx="2702" cy="2600"/>
          </a:xfrm>
        </p:grpSpPr>
        <p:sp>
          <p:nvSpPr>
            <p:cNvPr id="1045" name="Freeform 5"/>
            <p:cNvSpPr>
              <a:spLocks/>
            </p:cNvSpPr>
            <p:nvPr/>
          </p:nvSpPr>
          <p:spPr bwMode="auto">
            <a:xfrm>
              <a:off x="4264" y="1386"/>
              <a:ext cx="1133" cy="1055"/>
            </a:xfrm>
            <a:custGeom>
              <a:avLst/>
              <a:gdLst>
                <a:gd name="T0" fmla="*/ 239 w 1292"/>
                <a:gd name="T1" fmla="*/ 7 h 1255"/>
                <a:gd name="T2" fmla="*/ 35 w 1292"/>
                <a:gd name="T3" fmla="*/ 157 h 1255"/>
                <a:gd name="T4" fmla="*/ 29 w 1292"/>
                <a:gd name="T5" fmla="*/ 523 h 1255"/>
                <a:gd name="T6" fmla="*/ 53 w 1292"/>
                <a:gd name="T7" fmla="*/ 829 h 1255"/>
                <a:gd name="T8" fmla="*/ 245 w 1292"/>
                <a:gd name="T9" fmla="*/ 871 h 1255"/>
                <a:gd name="T10" fmla="*/ 647 w 1292"/>
                <a:gd name="T11" fmla="*/ 1129 h 1255"/>
                <a:gd name="T12" fmla="*/ 995 w 1292"/>
                <a:gd name="T13" fmla="*/ 1237 h 1255"/>
                <a:gd name="T14" fmla="*/ 1199 w 1292"/>
                <a:gd name="T15" fmla="*/ 1021 h 1255"/>
                <a:gd name="T16" fmla="*/ 1271 w 1292"/>
                <a:gd name="T17" fmla="*/ 445 h 1255"/>
                <a:gd name="T18" fmla="*/ 1205 w 1292"/>
                <a:gd name="T19" fmla="*/ 211 h 1255"/>
                <a:gd name="T20" fmla="*/ 749 w 1292"/>
                <a:gd name="T21" fmla="*/ 115 h 1255"/>
                <a:gd name="T22" fmla="*/ 239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6" name="Freeform 6"/>
            <p:cNvSpPr>
              <a:spLocks/>
            </p:cNvSpPr>
            <p:nvPr/>
          </p:nvSpPr>
          <p:spPr bwMode="auto">
            <a:xfrm>
              <a:off x="3080" y="1296"/>
              <a:ext cx="1176" cy="1001"/>
            </a:xfrm>
            <a:custGeom>
              <a:avLst/>
              <a:gdLst>
                <a:gd name="T0" fmla="*/ 550 w 1340"/>
                <a:gd name="T1" fmla="*/ 42 h 1191"/>
                <a:gd name="T2" fmla="*/ 82 w 1340"/>
                <a:gd name="T3" fmla="*/ 60 h 1191"/>
                <a:gd name="T4" fmla="*/ 58 w 1340"/>
                <a:gd name="T5" fmla="*/ 402 h 1191"/>
                <a:gd name="T6" fmla="*/ 28 w 1340"/>
                <a:gd name="T7" fmla="*/ 720 h 1191"/>
                <a:gd name="T8" fmla="*/ 112 w 1340"/>
                <a:gd name="T9" fmla="*/ 870 h 1191"/>
                <a:gd name="T10" fmla="*/ 538 w 1340"/>
                <a:gd name="T11" fmla="*/ 876 h 1191"/>
                <a:gd name="T12" fmla="*/ 640 w 1340"/>
                <a:gd name="T13" fmla="*/ 1128 h 1191"/>
                <a:gd name="T14" fmla="*/ 1234 w 1340"/>
                <a:gd name="T15" fmla="*/ 1098 h 1191"/>
                <a:gd name="T16" fmla="*/ 1276 w 1340"/>
                <a:gd name="T17" fmla="*/ 570 h 1191"/>
                <a:gd name="T18" fmla="*/ 1204 w 1340"/>
                <a:gd name="T19" fmla="*/ 342 h 1191"/>
                <a:gd name="T20" fmla="*/ 760 w 1340"/>
                <a:gd name="T21" fmla="*/ 288 h 1191"/>
                <a:gd name="T22" fmla="*/ 550 w 1340"/>
                <a:gd name="T23" fmla="*/ 42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47" name="Freeform 7"/>
            <p:cNvSpPr>
              <a:spLocks/>
            </p:cNvSpPr>
            <p:nvPr/>
          </p:nvSpPr>
          <p:spPr bwMode="auto">
            <a:xfrm>
              <a:off x="3312" y="2210"/>
              <a:ext cx="1874" cy="1398"/>
            </a:xfrm>
            <a:custGeom>
              <a:avLst/>
              <a:gdLst>
                <a:gd name="T0" fmla="*/ 27 w 2135"/>
                <a:gd name="T1" fmla="*/ 652 h 1662"/>
                <a:gd name="T2" fmla="*/ 105 w 2135"/>
                <a:gd name="T3" fmla="*/ 76 h 1662"/>
                <a:gd name="T4" fmla="*/ 657 w 2135"/>
                <a:gd name="T5" fmla="*/ 196 h 1662"/>
                <a:gd name="T6" fmla="*/ 1209 w 2135"/>
                <a:gd name="T7" fmla="*/ 100 h 1662"/>
                <a:gd name="T8" fmla="*/ 2001 w 2135"/>
                <a:gd name="T9" fmla="*/ 406 h 1662"/>
                <a:gd name="T10" fmla="*/ 2013 w 2135"/>
                <a:gd name="T11" fmla="*/ 1144 h 1662"/>
                <a:gd name="T12" fmla="*/ 1581 w 2135"/>
                <a:gd name="T13" fmla="*/ 1600 h 1662"/>
                <a:gd name="T14" fmla="*/ 813 w 2135"/>
                <a:gd name="T15" fmla="*/ 1516 h 1662"/>
                <a:gd name="T16" fmla="*/ 501 w 2135"/>
                <a:gd name="T17" fmla="*/ 1270 h 1662"/>
                <a:gd name="T18" fmla="*/ 183 w 2135"/>
                <a:gd name="T19" fmla="*/ 1066 h 1662"/>
                <a:gd name="T20" fmla="*/ 27 w 2135"/>
                <a:gd name="T21" fmla="*/ 652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719" y="1125"/>
              <a:ext cx="693" cy="551"/>
              <a:chOff x="3541" y="495"/>
              <a:chExt cx="693" cy="551"/>
            </a:xfrm>
          </p:grpSpPr>
          <p:sp>
            <p:nvSpPr>
              <p:cNvPr id="1253" name="Freeform 9"/>
              <p:cNvSpPr>
                <a:spLocks/>
              </p:cNvSpPr>
              <p:nvPr/>
            </p:nvSpPr>
            <p:spPr bwMode="auto">
              <a:xfrm>
                <a:off x="3541" y="495"/>
                <a:ext cx="693" cy="551"/>
              </a:xfrm>
              <a:custGeom>
                <a:avLst/>
                <a:gdLst>
                  <a:gd name="T0" fmla="*/ 77 w 693"/>
                  <a:gd name="T1" fmla="*/ 63 h 551"/>
                  <a:gd name="T2" fmla="*/ 35 w 693"/>
                  <a:gd name="T3" fmla="*/ 255 h 551"/>
                  <a:gd name="T4" fmla="*/ 35 w 693"/>
                  <a:gd name="T5" fmla="*/ 447 h 551"/>
                  <a:gd name="T6" fmla="*/ 245 w 693"/>
                  <a:gd name="T7" fmla="*/ 513 h 551"/>
                  <a:gd name="T8" fmla="*/ 431 w 693"/>
                  <a:gd name="T9" fmla="*/ 543 h 551"/>
                  <a:gd name="T10" fmla="*/ 647 w 693"/>
                  <a:gd name="T11" fmla="*/ 465 h 551"/>
                  <a:gd name="T12" fmla="*/ 689 w 693"/>
                  <a:gd name="T13" fmla="*/ 303 h 551"/>
                  <a:gd name="T14" fmla="*/ 671 w 693"/>
                  <a:gd name="T15" fmla="*/ 105 h 551"/>
                  <a:gd name="T16" fmla="*/ 617 w 693"/>
                  <a:gd name="T17" fmla="*/ 39 h 551"/>
                  <a:gd name="T18" fmla="*/ 311 w 693"/>
                  <a:gd name="T19" fmla="*/ 3 h 551"/>
                  <a:gd name="T20" fmla="*/ 77 w 693"/>
                  <a:gd name="T21" fmla="*/ 63 h 5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93"/>
                  <a:gd name="T34" fmla="*/ 0 h 551"/>
                  <a:gd name="T35" fmla="*/ 693 w 693"/>
                  <a:gd name="T36" fmla="*/ 551 h 5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93" h="551">
                    <a:moveTo>
                      <a:pt x="77" y="63"/>
                    </a:moveTo>
                    <a:cubicBezTo>
                      <a:pt x="31" y="105"/>
                      <a:pt x="42" y="191"/>
                      <a:pt x="35" y="255"/>
                    </a:cubicBezTo>
                    <a:cubicBezTo>
                      <a:pt x="28" y="319"/>
                      <a:pt x="0" y="404"/>
                      <a:pt x="35" y="447"/>
                    </a:cubicBezTo>
                    <a:cubicBezTo>
                      <a:pt x="70" y="490"/>
                      <a:pt x="179" y="497"/>
                      <a:pt x="245" y="513"/>
                    </a:cubicBezTo>
                    <a:cubicBezTo>
                      <a:pt x="311" y="529"/>
                      <a:pt x="364" y="551"/>
                      <a:pt x="431" y="543"/>
                    </a:cubicBezTo>
                    <a:cubicBezTo>
                      <a:pt x="498" y="535"/>
                      <a:pt x="604" y="505"/>
                      <a:pt x="647" y="465"/>
                    </a:cubicBezTo>
                    <a:cubicBezTo>
                      <a:pt x="690" y="425"/>
                      <a:pt x="685" y="363"/>
                      <a:pt x="689" y="303"/>
                    </a:cubicBezTo>
                    <a:cubicBezTo>
                      <a:pt x="693" y="243"/>
                      <a:pt x="683" y="149"/>
                      <a:pt x="671" y="105"/>
                    </a:cubicBezTo>
                    <a:cubicBezTo>
                      <a:pt x="659" y="61"/>
                      <a:pt x="677" y="56"/>
                      <a:pt x="617" y="39"/>
                    </a:cubicBezTo>
                    <a:cubicBezTo>
                      <a:pt x="557" y="22"/>
                      <a:pt x="401" y="0"/>
                      <a:pt x="311" y="3"/>
                    </a:cubicBezTo>
                    <a:cubicBezTo>
                      <a:pt x="221" y="6"/>
                      <a:pt x="123" y="21"/>
                      <a:pt x="77" y="63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aphicFrame>
            <p:nvGraphicFramePr>
              <p:cNvPr id="1040" name="Object 14"/>
              <p:cNvGraphicFramePr>
                <a:graphicFrameLocks noChangeAspect="1"/>
              </p:cNvGraphicFramePr>
              <p:nvPr/>
            </p:nvGraphicFramePr>
            <p:xfrm>
              <a:off x="3592" y="544"/>
              <a:ext cx="586" cy="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63" name="Clip" r:id="rId9" imgW="1305000" imgH="1085760" progId="">
                      <p:embed/>
                    </p:oleObj>
                  </mc:Choice>
                  <mc:Fallback>
                    <p:oleObj name="Clip" r:id="rId9" imgW="1305000" imgH="1085760" progId="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2" y="544"/>
                            <a:ext cx="586" cy="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3440" y="1456"/>
            <a:ext cx="17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64" name="Clip" r:id="rId11" imgW="676440" imgH="485640" progId="">
                    <p:embed/>
                  </p:oleObj>
                </mc:Choice>
                <mc:Fallback>
                  <p:oleObj name="Clip" r:id="rId11" imgW="676440" imgH="485640" progId="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0" y="1456"/>
                          <a:ext cx="176" cy="1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" name="Line 12"/>
            <p:cNvSpPr>
              <a:spLocks noChangeShapeType="1"/>
            </p:cNvSpPr>
            <p:nvPr/>
          </p:nvSpPr>
          <p:spPr bwMode="auto">
            <a:xfrm flipV="1">
              <a:off x="3410" y="1533"/>
              <a:ext cx="7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154" y="1756"/>
              <a:ext cx="462" cy="201"/>
              <a:chOff x="3552" y="246"/>
              <a:chExt cx="527" cy="248"/>
            </a:xfrm>
          </p:grpSpPr>
          <p:graphicFrame>
            <p:nvGraphicFramePr>
              <p:cNvPr id="1038" name="Object 12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65" name="Clip" r:id="rId13" imgW="1305000" imgH="1085760" progId="">
                      <p:embed/>
                    </p:oleObj>
                  </mc:Choice>
                  <mc:Fallback>
                    <p:oleObj name="Clip" r:id="rId13" imgW="1305000" imgH="1085760" progId="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9" name="Object 13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66" name="Clip" r:id="rId14" imgW="676440" imgH="485640" progId="">
                      <p:embed/>
                    </p:oleObj>
                  </mc:Choice>
                  <mc:Fallback>
                    <p:oleObj name="Clip" r:id="rId14" imgW="676440" imgH="485640" progId="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52" name="Line 16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391" y="1622"/>
              <a:ext cx="44" cy="135"/>
              <a:chOff x="3842" y="406"/>
              <a:chExt cx="51" cy="167"/>
            </a:xfrm>
          </p:grpSpPr>
          <p:sp>
            <p:nvSpPr>
              <p:cNvPr id="1249" name="Oval 18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50" name="Oval 19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51" name="Oval 20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3687" y="1939"/>
              <a:ext cx="132" cy="249"/>
              <a:chOff x="4180" y="783"/>
              <a:chExt cx="150" cy="307"/>
            </a:xfrm>
          </p:grpSpPr>
          <p:sp>
            <p:nvSpPr>
              <p:cNvPr id="1241" name="AutoShape 2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2" name="Rectangle 2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3" name="Rectangle 2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4" name="AutoShape 2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5" name="Line 2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6" name="Line 2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7" name="Rectangle 2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8" name="Rectangle 2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-5400000">
              <a:off x="3884" y="1988"/>
              <a:ext cx="51" cy="147"/>
              <a:chOff x="3842" y="406"/>
              <a:chExt cx="51" cy="167"/>
            </a:xfrm>
          </p:grpSpPr>
          <p:sp>
            <p:nvSpPr>
              <p:cNvPr id="1238" name="Oval 31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9" name="Oval 32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40" name="Oval 33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1054" name="Line 34"/>
            <p:cNvSpPr>
              <a:spLocks noChangeShapeType="1"/>
            </p:cNvSpPr>
            <p:nvPr/>
          </p:nvSpPr>
          <p:spPr bwMode="auto">
            <a:xfrm>
              <a:off x="3773" y="1881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5" name="Line 35"/>
            <p:cNvSpPr>
              <a:spLocks noChangeShapeType="1"/>
            </p:cNvSpPr>
            <p:nvPr/>
          </p:nvSpPr>
          <p:spPr bwMode="auto">
            <a:xfrm>
              <a:off x="3775" y="1879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6" name="Line 36"/>
            <p:cNvSpPr>
              <a:spLocks noChangeShapeType="1"/>
            </p:cNvSpPr>
            <p:nvPr/>
          </p:nvSpPr>
          <p:spPr bwMode="auto">
            <a:xfrm>
              <a:off x="4087" y="1878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7" name="Line 37"/>
            <p:cNvSpPr>
              <a:spLocks noChangeShapeType="1"/>
            </p:cNvSpPr>
            <p:nvPr/>
          </p:nvSpPr>
          <p:spPr bwMode="auto">
            <a:xfrm>
              <a:off x="3584" y="1541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8" name="Line 38"/>
            <p:cNvSpPr>
              <a:spLocks noChangeShapeType="1"/>
            </p:cNvSpPr>
            <p:nvPr/>
          </p:nvSpPr>
          <p:spPr bwMode="auto">
            <a:xfrm flipV="1">
              <a:off x="3592" y="1721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59" name="Line 39"/>
            <p:cNvSpPr>
              <a:spLocks noChangeShapeType="1"/>
            </p:cNvSpPr>
            <p:nvPr/>
          </p:nvSpPr>
          <p:spPr bwMode="auto">
            <a:xfrm flipV="1">
              <a:off x="3924" y="1775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8" name="Group 40"/>
            <p:cNvGrpSpPr>
              <a:grpSpLocks/>
            </p:cNvGrpSpPr>
            <p:nvPr/>
          </p:nvGrpSpPr>
          <p:grpSpPr bwMode="auto">
            <a:xfrm>
              <a:off x="3999" y="1925"/>
              <a:ext cx="132" cy="249"/>
              <a:chOff x="4180" y="783"/>
              <a:chExt cx="150" cy="307"/>
            </a:xfrm>
          </p:grpSpPr>
          <p:sp>
            <p:nvSpPr>
              <p:cNvPr id="1230" name="AutoShape 4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1" name="Rectangle 4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2" name="Rectangle 4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3" name="AutoShape 4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4" name="Line 4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5" name="Line 4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6" name="Rectangle 4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37" name="Rectangle 4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9" name="Group 49"/>
            <p:cNvGrpSpPr>
              <a:grpSpLocks/>
            </p:cNvGrpSpPr>
            <p:nvPr/>
          </p:nvGrpSpPr>
          <p:grpSpPr bwMode="auto">
            <a:xfrm>
              <a:off x="3396" y="2315"/>
              <a:ext cx="302" cy="583"/>
              <a:chOff x="3314" y="1248"/>
              <a:chExt cx="344" cy="694"/>
            </a:xfrm>
          </p:grpSpPr>
          <p:graphicFrame>
            <p:nvGraphicFramePr>
              <p:cNvPr id="1036" name="Object 10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67" name="Clip" r:id="rId15" imgW="1305000" imgH="1085760" progId="">
                      <p:embed/>
                    </p:oleObj>
                  </mc:Choice>
                  <mc:Fallback>
                    <p:oleObj name="Clip" r:id="rId15" imgW="1305000" imgH="1085760" progId="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3" name="Line 51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aphicFrame>
            <p:nvGraphicFramePr>
              <p:cNvPr id="1037" name="Object 11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68" name="Clip" r:id="rId16" imgW="1305000" imgH="1085760" progId="">
                      <p:embed/>
                    </p:oleObj>
                  </mc:Choice>
                  <mc:Fallback>
                    <p:oleObj name="Clip" r:id="rId16" imgW="1305000" imgH="1085760" progId="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4" name="Line 53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0" name="Group 54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27" name="Oval 55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28" name="Oval 56"/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29" name="Oval 57"/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sp>
            <p:nvSpPr>
              <p:cNvPr id="1226" name="Line 58"/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3943" y="2951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69" name="Clip" r:id="rId17" imgW="1305000" imgH="1085760" progId="">
                    <p:embed/>
                  </p:oleObj>
                </mc:Choice>
                <mc:Fallback>
                  <p:oleObj name="Clip" r:id="rId17" imgW="1305000" imgH="1085760" progId="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3" y="2951"/>
                          <a:ext cx="263" cy="2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3556" y="2944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70" name="Clip" r:id="rId18" imgW="1305000" imgH="1085760" progId="">
                    <p:embed/>
                  </p:oleObj>
                </mc:Choice>
                <mc:Fallback>
                  <p:oleObj name="Clip" r:id="rId18" imgW="1305000" imgH="108576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6" y="2944"/>
                          <a:ext cx="262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2" name="Oval 61"/>
            <p:cNvSpPr>
              <a:spLocks noChangeArrowheads="1"/>
            </p:cNvSpPr>
            <p:nvPr/>
          </p:nvSpPr>
          <p:spPr bwMode="auto">
            <a:xfrm rot="-5400000">
              <a:off x="3819" y="3009"/>
              <a:ext cx="40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3" name="Oval 62"/>
            <p:cNvSpPr>
              <a:spLocks noChangeArrowheads="1"/>
            </p:cNvSpPr>
            <p:nvPr/>
          </p:nvSpPr>
          <p:spPr bwMode="auto">
            <a:xfrm rot="-5400000">
              <a:off x="3872" y="3008"/>
              <a:ext cx="40" cy="4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4" name="Oval 63"/>
            <p:cNvSpPr>
              <a:spLocks noChangeArrowheads="1"/>
            </p:cNvSpPr>
            <p:nvPr/>
          </p:nvSpPr>
          <p:spPr bwMode="auto">
            <a:xfrm rot="-5400000">
              <a:off x="3921" y="3011"/>
              <a:ext cx="39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5" name="Line 64"/>
            <p:cNvSpPr>
              <a:spLocks noChangeShapeType="1"/>
            </p:cNvSpPr>
            <p:nvPr/>
          </p:nvSpPr>
          <p:spPr bwMode="auto">
            <a:xfrm rot="-5400000">
              <a:off x="4085" y="2935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6" name="Line 65"/>
            <p:cNvSpPr>
              <a:spLocks noChangeShapeType="1"/>
            </p:cNvSpPr>
            <p:nvPr/>
          </p:nvSpPr>
          <p:spPr bwMode="auto">
            <a:xfrm rot="5400000" flipH="1">
              <a:off x="3690" y="2930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7" name="Line 66"/>
            <p:cNvSpPr>
              <a:spLocks noChangeShapeType="1"/>
            </p:cNvSpPr>
            <p:nvPr/>
          </p:nvSpPr>
          <p:spPr bwMode="auto">
            <a:xfrm rot="16200000" flipV="1">
              <a:off x="3909" y="2716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8" name="Line 67"/>
            <p:cNvSpPr>
              <a:spLocks noChangeShapeType="1"/>
            </p:cNvSpPr>
            <p:nvPr/>
          </p:nvSpPr>
          <p:spPr bwMode="auto">
            <a:xfrm flipV="1">
              <a:off x="3698" y="2678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69" name="Line 68"/>
            <p:cNvSpPr>
              <a:spLocks noChangeShapeType="1"/>
            </p:cNvSpPr>
            <p:nvPr/>
          </p:nvSpPr>
          <p:spPr bwMode="auto">
            <a:xfrm>
              <a:off x="4077" y="2707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70" name="Line 69"/>
            <p:cNvSpPr>
              <a:spLocks noChangeShapeType="1"/>
            </p:cNvSpPr>
            <p:nvPr/>
          </p:nvSpPr>
          <p:spPr bwMode="auto">
            <a:xfrm flipH="1">
              <a:off x="4578" y="2705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aphicFrame>
          <p:nvGraphicFramePr>
            <p:cNvPr id="1029" name="Object 3"/>
            <p:cNvGraphicFramePr>
              <a:graphicFrameLocks noChangeAspect="1"/>
            </p:cNvGraphicFramePr>
            <p:nvPr/>
          </p:nvGraphicFramePr>
          <p:xfrm>
            <a:off x="4690" y="2423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71" name="Clip" r:id="rId19" imgW="981000" imgH="1209600" progId="">
                    <p:embed/>
                  </p:oleObj>
                </mc:Choice>
                <mc:Fallback>
                  <p:oleObj name="Clip" r:id="rId19" imgW="981000" imgH="12096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2423"/>
                          <a:ext cx="128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4"/>
            <p:cNvGraphicFramePr>
              <a:graphicFrameLocks noChangeAspect="1"/>
            </p:cNvGraphicFramePr>
            <p:nvPr/>
          </p:nvGraphicFramePr>
          <p:xfrm>
            <a:off x="3848" y="2474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72" name="Clip" r:id="rId21" imgW="981000" imgH="1209600" progId="">
                    <p:embed/>
                  </p:oleObj>
                </mc:Choice>
                <mc:Fallback>
                  <p:oleObj name="Clip" r:id="rId21" imgW="981000" imgH="12096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8" y="2474"/>
                          <a:ext cx="128" cy="1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1" name="Freeform 72"/>
            <p:cNvSpPr>
              <a:spLocks/>
            </p:cNvSpPr>
            <p:nvPr/>
          </p:nvSpPr>
          <p:spPr bwMode="auto">
            <a:xfrm>
              <a:off x="3899" y="2332"/>
              <a:ext cx="853" cy="192"/>
            </a:xfrm>
            <a:custGeom>
              <a:avLst/>
              <a:gdLst>
                <a:gd name="T0" fmla="*/ 0 w 972"/>
                <a:gd name="T1" fmla="*/ 228 h 228"/>
                <a:gd name="T2" fmla="*/ 432 w 972"/>
                <a:gd name="T3" fmla="*/ 9 h 228"/>
                <a:gd name="T4" fmla="*/ 972 w 972"/>
                <a:gd name="T5" fmla="*/ 171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1" name="Group 73"/>
            <p:cNvGrpSpPr>
              <a:grpSpLocks/>
            </p:cNvGrpSpPr>
            <p:nvPr/>
          </p:nvGrpSpPr>
          <p:grpSpPr bwMode="auto">
            <a:xfrm>
              <a:off x="4067" y="3228"/>
              <a:ext cx="256" cy="269"/>
              <a:chOff x="2870" y="1518"/>
              <a:chExt cx="292" cy="320"/>
            </a:xfrm>
          </p:grpSpPr>
          <p:graphicFrame>
            <p:nvGraphicFramePr>
              <p:cNvPr id="1034" name="Object 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73" name="Clip" r:id="rId22" imgW="819000" imgH="847800" progId="">
                      <p:embed/>
                    </p:oleObj>
                  </mc:Choice>
                  <mc:Fallback>
                    <p:oleObj name="Clip" r:id="rId22" imgW="819000" imgH="847800" progId="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5" name="Object 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74" name="Clip" r:id="rId24" imgW="1266840" imgH="1200240" progId="">
                      <p:embed/>
                    </p:oleObj>
                  </mc:Choice>
                  <mc:Fallback>
                    <p:oleObj name="Clip" r:id="rId24" imgW="1266840" imgH="1200240" progId="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557" y="3248"/>
              <a:ext cx="256" cy="269"/>
              <a:chOff x="2870" y="1518"/>
              <a:chExt cx="292" cy="320"/>
            </a:xfrm>
          </p:grpSpPr>
          <p:graphicFrame>
            <p:nvGraphicFramePr>
              <p:cNvPr id="1032" name="Object 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75" name="Clip" r:id="rId26" imgW="819000" imgH="847800" progId="">
                      <p:embed/>
                    </p:oleObj>
                  </mc:Choice>
                  <mc:Fallback>
                    <p:oleObj name="Clip" r:id="rId26" imgW="819000" imgH="847800" progId="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3" name="Object 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76" name="Clip" r:id="rId27" imgW="1266840" imgH="1200240" progId="">
                      <p:embed/>
                    </p:oleObj>
                  </mc:Choice>
                  <mc:Fallback>
                    <p:oleObj name="Clip" r:id="rId27" imgW="1266840" imgH="1200240" progId="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" name="Group 79"/>
            <p:cNvGrpSpPr>
              <a:grpSpLocks/>
            </p:cNvGrpSpPr>
            <p:nvPr/>
          </p:nvGrpSpPr>
          <p:grpSpPr bwMode="auto">
            <a:xfrm>
              <a:off x="4296" y="3069"/>
              <a:ext cx="239" cy="237"/>
              <a:chOff x="4733" y="2082"/>
              <a:chExt cx="272" cy="282"/>
            </a:xfrm>
          </p:grpSpPr>
          <p:graphicFrame>
            <p:nvGraphicFramePr>
              <p:cNvPr id="1031" name="Object 5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977" name="Clip" r:id="rId28" imgW="819000" imgH="847800" progId="">
                      <p:embed/>
                    </p:oleObj>
                  </mc:Choice>
                  <mc:Fallback>
                    <p:oleObj name="Clip" r:id="rId28" imgW="819000" imgH="847800" progId="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2" name="Rectangle 81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1075" name="Line 82"/>
            <p:cNvSpPr>
              <a:spLocks noChangeShapeType="1"/>
            </p:cNvSpPr>
            <p:nvPr/>
          </p:nvSpPr>
          <p:spPr bwMode="auto">
            <a:xfrm>
              <a:off x="4489" y="30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4" name="Group 83"/>
            <p:cNvGrpSpPr>
              <a:grpSpLocks/>
            </p:cNvGrpSpPr>
            <p:nvPr/>
          </p:nvGrpSpPr>
          <p:grpSpPr bwMode="auto">
            <a:xfrm>
              <a:off x="4943" y="2645"/>
              <a:ext cx="131" cy="258"/>
              <a:chOff x="4180" y="783"/>
              <a:chExt cx="150" cy="307"/>
            </a:xfrm>
          </p:grpSpPr>
          <p:sp>
            <p:nvSpPr>
              <p:cNvPr id="1214" name="AutoShape 8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15" name="Rectangle 8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16" name="Rectangle 8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17" name="AutoShape 8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18" name="Line 8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19" name="Line 8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20" name="Rectangle 9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221" name="Rectangle 9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4919" y="2931"/>
              <a:ext cx="502" cy="794"/>
              <a:chOff x="5087" y="3051"/>
              <a:chExt cx="502" cy="794"/>
            </a:xfrm>
          </p:grpSpPr>
          <p:sp>
            <p:nvSpPr>
              <p:cNvPr id="1204" name="Freeform 93"/>
              <p:cNvSpPr>
                <a:spLocks/>
              </p:cNvSpPr>
              <p:nvPr/>
            </p:nvSpPr>
            <p:spPr bwMode="auto">
              <a:xfrm>
                <a:off x="5087" y="3051"/>
                <a:ext cx="502" cy="794"/>
              </a:xfrm>
              <a:custGeom>
                <a:avLst/>
                <a:gdLst>
                  <a:gd name="T0" fmla="*/ 289 w 502"/>
                  <a:gd name="T1" fmla="*/ 9 h 794"/>
                  <a:gd name="T2" fmla="*/ 127 w 502"/>
                  <a:gd name="T3" fmla="*/ 33 h 794"/>
                  <a:gd name="T4" fmla="*/ 25 w 502"/>
                  <a:gd name="T5" fmla="*/ 207 h 794"/>
                  <a:gd name="T6" fmla="*/ 13 w 502"/>
                  <a:gd name="T7" fmla="*/ 621 h 794"/>
                  <a:gd name="T8" fmla="*/ 103 w 502"/>
                  <a:gd name="T9" fmla="*/ 771 h 794"/>
                  <a:gd name="T10" fmla="*/ 271 w 502"/>
                  <a:gd name="T11" fmla="*/ 759 h 794"/>
                  <a:gd name="T12" fmla="*/ 421 w 502"/>
                  <a:gd name="T13" fmla="*/ 735 h 794"/>
                  <a:gd name="T14" fmla="*/ 469 w 502"/>
                  <a:gd name="T15" fmla="*/ 579 h 794"/>
                  <a:gd name="T16" fmla="*/ 487 w 502"/>
                  <a:gd name="T17" fmla="*/ 471 h 794"/>
                  <a:gd name="T18" fmla="*/ 469 w 502"/>
                  <a:gd name="T19" fmla="*/ 87 h 794"/>
                  <a:gd name="T20" fmla="*/ 289 w 502"/>
                  <a:gd name="T21" fmla="*/ 9 h 7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2"/>
                  <a:gd name="T34" fmla="*/ 0 h 794"/>
                  <a:gd name="T35" fmla="*/ 502 w 502"/>
                  <a:gd name="T36" fmla="*/ 794 h 79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2" h="794">
                    <a:moveTo>
                      <a:pt x="289" y="9"/>
                    </a:moveTo>
                    <a:cubicBezTo>
                      <a:pt x="232" y="0"/>
                      <a:pt x="171" y="0"/>
                      <a:pt x="127" y="33"/>
                    </a:cubicBezTo>
                    <a:cubicBezTo>
                      <a:pt x="83" y="66"/>
                      <a:pt x="44" y="109"/>
                      <a:pt x="25" y="207"/>
                    </a:cubicBezTo>
                    <a:cubicBezTo>
                      <a:pt x="6" y="305"/>
                      <a:pt x="0" y="527"/>
                      <a:pt x="13" y="621"/>
                    </a:cubicBezTo>
                    <a:cubicBezTo>
                      <a:pt x="26" y="715"/>
                      <a:pt x="60" y="748"/>
                      <a:pt x="103" y="771"/>
                    </a:cubicBezTo>
                    <a:cubicBezTo>
                      <a:pt x="146" y="794"/>
                      <a:pt x="218" y="765"/>
                      <a:pt x="271" y="759"/>
                    </a:cubicBezTo>
                    <a:cubicBezTo>
                      <a:pt x="324" y="753"/>
                      <a:pt x="388" y="765"/>
                      <a:pt x="421" y="735"/>
                    </a:cubicBezTo>
                    <a:cubicBezTo>
                      <a:pt x="454" y="705"/>
                      <a:pt x="458" y="623"/>
                      <a:pt x="469" y="579"/>
                    </a:cubicBezTo>
                    <a:cubicBezTo>
                      <a:pt x="480" y="535"/>
                      <a:pt x="487" y="553"/>
                      <a:pt x="487" y="471"/>
                    </a:cubicBezTo>
                    <a:cubicBezTo>
                      <a:pt x="487" y="389"/>
                      <a:pt x="502" y="164"/>
                      <a:pt x="469" y="87"/>
                    </a:cubicBezTo>
                    <a:cubicBezTo>
                      <a:pt x="436" y="10"/>
                      <a:pt x="346" y="18"/>
                      <a:pt x="289" y="9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6" name="Group 94"/>
              <p:cNvGrpSpPr>
                <a:grpSpLocks/>
              </p:cNvGrpSpPr>
              <p:nvPr/>
            </p:nvGrpSpPr>
            <p:grpSpPr bwMode="auto">
              <a:xfrm>
                <a:off x="5157" y="3111"/>
                <a:ext cx="347" cy="654"/>
                <a:chOff x="4935" y="2925"/>
                <a:chExt cx="347" cy="654"/>
              </a:xfrm>
            </p:grpSpPr>
            <p:sp>
              <p:nvSpPr>
                <p:cNvPr id="1206" name="AutoShape 95"/>
                <p:cNvSpPr>
                  <a:spLocks noChangeArrowheads="1"/>
                </p:cNvSpPr>
                <p:nvPr/>
              </p:nvSpPr>
              <p:spPr bwMode="auto">
                <a:xfrm>
                  <a:off x="4935" y="3428"/>
                  <a:ext cx="347" cy="151"/>
                </a:xfrm>
                <a:prstGeom prst="parallelogram">
                  <a:avLst>
                    <a:gd name="adj" fmla="val 8852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7" name="Rectangle 96"/>
                <p:cNvSpPr>
                  <a:spLocks noChangeArrowheads="1"/>
                </p:cNvSpPr>
                <p:nvPr/>
              </p:nvSpPr>
              <p:spPr bwMode="auto">
                <a:xfrm>
                  <a:off x="5111" y="2929"/>
                  <a:ext cx="165" cy="503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8" name="Rectangle 97"/>
                <p:cNvSpPr>
                  <a:spLocks noChangeArrowheads="1"/>
                </p:cNvSpPr>
                <p:nvPr/>
              </p:nvSpPr>
              <p:spPr bwMode="auto">
                <a:xfrm>
                  <a:off x="4937" y="3072"/>
                  <a:ext cx="220" cy="503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9" name="AutoShape 98"/>
                <p:cNvSpPr>
                  <a:spLocks noChangeArrowheads="1"/>
                </p:cNvSpPr>
                <p:nvPr/>
              </p:nvSpPr>
              <p:spPr bwMode="auto">
                <a:xfrm>
                  <a:off x="4935" y="2925"/>
                  <a:ext cx="347" cy="151"/>
                </a:xfrm>
                <a:prstGeom prst="parallelogram">
                  <a:avLst>
                    <a:gd name="adj" fmla="val 8852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10" name="Line 99"/>
                <p:cNvSpPr>
                  <a:spLocks noChangeShapeType="1"/>
                </p:cNvSpPr>
                <p:nvPr/>
              </p:nvSpPr>
              <p:spPr bwMode="auto">
                <a:xfrm>
                  <a:off x="5282" y="2936"/>
                  <a:ext cx="0" cy="4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11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5157" y="3428"/>
                  <a:ext cx="125" cy="1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12" name="Rectangle 101"/>
                <p:cNvSpPr>
                  <a:spLocks noChangeArrowheads="1"/>
                </p:cNvSpPr>
                <p:nvPr/>
              </p:nvSpPr>
              <p:spPr bwMode="auto">
                <a:xfrm>
                  <a:off x="4965" y="3138"/>
                  <a:ext cx="146" cy="29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13" name="Rectangle 102"/>
                <p:cNvSpPr>
                  <a:spLocks noChangeArrowheads="1"/>
                </p:cNvSpPr>
                <p:nvPr/>
              </p:nvSpPr>
              <p:spPr bwMode="auto">
                <a:xfrm>
                  <a:off x="4986" y="3225"/>
                  <a:ext cx="111" cy="10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1078" name="Line 103"/>
            <p:cNvSpPr>
              <a:spLocks noChangeShapeType="1"/>
            </p:cNvSpPr>
            <p:nvPr/>
          </p:nvSpPr>
          <p:spPr bwMode="auto">
            <a:xfrm rot="5400000" flipH="1">
              <a:off x="4699" y="2881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79" name="Line 104"/>
            <p:cNvSpPr>
              <a:spLocks noChangeShapeType="1"/>
            </p:cNvSpPr>
            <p:nvPr/>
          </p:nvSpPr>
          <p:spPr bwMode="auto">
            <a:xfrm rot="-5400000">
              <a:off x="4923" y="3039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0" name="Line 105"/>
            <p:cNvSpPr>
              <a:spLocks noChangeShapeType="1"/>
            </p:cNvSpPr>
            <p:nvPr/>
          </p:nvSpPr>
          <p:spPr bwMode="auto">
            <a:xfrm rot="-5400000">
              <a:off x="4916" y="2744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1" name="Line 106"/>
            <p:cNvSpPr>
              <a:spLocks noChangeShapeType="1"/>
            </p:cNvSpPr>
            <p:nvPr/>
          </p:nvSpPr>
          <p:spPr bwMode="auto">
            <a:xfrm flipV="1">
              <a:off x="4084" y="1573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2" name="Line 107"/>
            <p:cNvSpPr>
              <a:spLocks noChangeShapeType="1"/>
            </p:cNvSpPr>
            <p:nvPr/>
          </p:nvSpPr>
          <p:spPr bwMode="auto">
            <a:xfrm>
              <a:off x="4673" y="1563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3" name="Line 108"/>
            <p:cNvSpPr>
              <a:spLocks noChangeShapeType="1"/>
            </p:cNvSpPr>
            <p:nvPr/>
          </p:nvSpPr>
          <p:spPr bwMode="auto">
            <a:xfrm flipH="1">
              <a:off x="5000" y="1775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4" name="Line 109"/>
            <p:cNvSpPr>
              <a:spLocks noChangeShapeType="1"/>
            </p:cNvSpPr>
            <p:nvPr/>
          </p:nvSpPr>
          <p:spPr bwMode="auto">
            <a:xfrm>
              <a:off x="4515" y="1634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5" name="Line 110"/>
            <p:cNvSpPr>
              <a:spLocks noChangeShapeType="1"/>
            </p:cNvSpPr>
            <p:nvPr/>
          </p:nvSpPr>
          <p:spPr bwMode="auto">
            <a:xfrm>
              <a:off x="4531" y="2042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6" name="Line 111"/>
            <p:cNvSpPr>
              <a:spLocks noChangeShapeType="1"/>
            </p:cNvSpPr>
            <p:nvPr/>
          </p:nvSpPr>
          <p:spPr bwMode="auto">
            <a:xfrm flipH="1">
              <a:off x="4821" y="2335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7" name="Line 112"/>
            <p:cNvSpPr>
              <a:spLocks noChangeShapeType="1"/>
            </p:cNvSpPr>
            <p:nvPr/>
          </p:nvSpPr>
          <p:spPr bwMode="auto">
            <a:xfrm flipH="1">
              <a:off x="4678" y="1755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8" name="Line 113"/>
            <p:cNvSpPr>
              <a:spLocks noChangeShapeType="1"/>
            </p:cNvSpPr>
            <p:nvPr/>
          </p:nvSpPr>
          <p:spPr bwMode="auto">
            <a:xfrm flipH="1">
              <a:off x="4684" y="1402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89" name="Line 114"/>
            <p:cNvSpPr>
              <a:spLocks noChangeShapeType="1"/>
            </p:cNvSpPr>
            <p:nvPr/>
          </p:nvSpPr>
          <p:spPr bwMode="auto">
            <a:xfrm flipH="1">
              <a:off x="5136" y="1513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757" y="1634"/>
              <a:ext cx="316" cy="147"/>
              <a:chOff x="3600" y="219"/>
              <a:chExt cx="360" cy="175"/>
            </a:xfrm>
          </p:grpSpPr>
          <p:sp>
            <p:nvSpPr>
              <p:cNvPr id="1191" name="Oval 11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92" name="Line 11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93" name="Line 11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94" name="Rectangle 11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95" name="Oval 12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18" name="Group 12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1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2" name="Line 12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3" name="Line 12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19" name="Group 12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8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99" name="Line 1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00" name="Line 1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20" name="Group 129"/>
            <p:cNvGrpSpPr>
              <a:grpSpLocks/>
            </p:cNvGrpSpPr>
            <p:nvPr/>
          </p:nvGrpSpPr>
          <p:grpSpPr bwMode="auto">
            <a:xfrm>
              <a:off x="4357" y="1490"/>
              <a:ext cx="316" cy="147"/>
              <a:chOff x="3600" y="219"/>
              <a:chExt cx="360" cy="175"/>
            </a:xfrm>
          </p:grpSpPr>
          <p:sp>
            <p:nvSpPr>
              <p:cNvPr id="1178" name="Oval 13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79" name="Line 13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80" name="Line 13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81" name="Rectangle 13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82" name="Oval 13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21" name="Group 13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8" name="Line 13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89" name="Line 13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90" name="Line 13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22" name="Group 13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5" name="Line 1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86" name="Line 1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87" name="Line 1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23" name="Group 143"/>
            <p:cNvGrpSpPr>
              <a:grpSpLocks/>
            </p:cNvGrpSpPr>
            <p:nvPr/>
          </p:nvGrpSpPr>
          <p:grpSpPr bwMode="auto">
            <a:xfrm>
              <a:off x="4368" y="1904"/>
              <a:ext cx="316" cy="147"/>
              <a:chOff x="3600" y="219"/>
              <a:chExt cx="360" cy="175"/>
            </a:xfrm>
          </p:grpSpPr>
          <p:sp>
            <p:nvSpPr>
              <p:cNvPr id="1165" name="Oval 14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66" name="Line 14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67" name="Line 14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68" name="Rectangle 14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69" name="Oval 14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24" name="Group 14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5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6" name="Line 1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7" name="Line 1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25" name="Group 15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2" name="Line 1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3" name="Line 1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74" name="Line 1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26" name="Group 157"/>
            <p:cNvGrpSpPr>
              <a:grpSpLocks/>
            </p:cNvGrpSpPr>
            <p:nvPr/>
          </p:nvGrpSpPr>
          <p:grpSpPr bwMode="auto">
            <a:xfrm>
              <a:off x="4979" y="1621"/>
              <a:ext cx="315" cy="147"/>
              <a:chOff x="3600" y="219"/>
              <a:chExt cx="360" cy="175"/>
            </a:xfrm>
          </p:grpSpPr>
          <p:sp>
            <p:nvSpPr>
              <p:cNvPr id="1152" name="Oval 15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53" name="Line 15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54" name="Line 16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55" name="Rectangle 16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56" name="Oval 16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27" name="Group 16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2" name="Line 16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3" name="Line 16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4" name="Line 16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28" name="Group 16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59" name="Line 16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0" name="Line 16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61" name="Line 17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29" name="Group 171"/>
            <p:cNvGrpSpPr>
              <a:grpSpLocks/>
            </p:cNvGrpSpPr>
            <p:nvPr/>
          </p:nvGrpSpPr>
          <p:grpSpPr bwMode="auto">
            <a:xfrm>
              <a:off x="4857" y="2186"/>
              <a:ext cx="316" cy="147"/>
              <a:chOff x="3600" y="219"/>
              <a:chExt cx="360" cy="175"/>
            </a:xfrm>
          </p:grpSpPr>
          <p:sp>
            <p:nvSpPr>
              <p:cNvPr id="1139" name="Oval 17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40" name="Line 17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41" name="Line 17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42" name="Rectangle 17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43" name="Oval 17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30" name="Group 17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49" name="Line 17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0" name="Line 17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51" name="Line 18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31" name="Group 18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6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7" name="Line 18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48" name="Line 18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45056" name="Group 185"/>
            <p:cNvGrpSpPr>
              <a:grpSpLocks/>
            </p:cNvGrpSpPr>
            <p:nvPr/>
          </p:nvGrpSpPr>
          <p:grpSpPr bwMode="auto">
            <a:xfrm>
              <a:off x="4647" y="2554"/>
              <a:ext cx="316" cy="148"/>
              <a:chOff x="3600" y="219"/>
              <a:chExt cx="360" cy="175"/>
            </a:xfrm>
          </p:grpSpPr>
          <p:sp>
            <p:nvSpPr>
              <p:cNvPr id="1126" name="Oval 18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7" name="Line 18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8" name="Line 18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29" name="Rectangle 18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30" name="Oval 19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45057" name="Group 19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6" name="Line 19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7" name="Line 19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8" name="Line 19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45060" name="Group 19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3" name="Line 1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4" name="Line 1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35" name="Line 1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45061" name="Group 199"/>
            <p:cNvGrpSpPr>
              <a:grpSpLocks/>
            </p:cNvGrpSpPr>
            <p:nvPr/>
          </p:nvGrpSpPr>
          <p:grpSpPr bwMode="auto">
            <a:xfrm>
              <a:off x="4263" y="2862"/>
              <a:ext cx="315" cy="147"/>
              <a:chOff x="3600" y="219"/>
              <a:chExt cx="360" cy="175"/>
            </a:xfrm>
          </p:grpSpPr>
          <p:sp>
            <p:nvSpPr>
              <p:cNvPr id="1113" name="Oval 20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4" name="Line 20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5" name="Line 20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16" name="Rectangle 20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17" name="Oval 20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45062" name="Group 20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23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4" name="Line 20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5" name="Line 20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45063" name="Group 20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20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1" name="Line 21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22" name="Line 21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grpSp>
          <p:nvGrpSpPr>
            <p:cNvPr id="45064" name="Group 213"/>
            <p:cNvGrpSpPr>
              <a:grpSpLocks/>
            </p:cNvGrpSpPr>
            <p:nvPr/>
          </p:nvGrpSpPr>
          <p:grpSpPr bwMode="auto">
            <a:xfrm>
              <a:off x="3757" y="2625"/>
              <a:ext cx="316" cy="147"/>
              <a:chOff x="3600" y="219"/>
              <a:chExt cx="360" cy="175"/>
            </a:xfrm>
          </p:grpSpPr>
          <p:sp>
            <p:nvSpPr>
              <p:cNvPr id="1100" name="Oval 21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1" name="Line 21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2" name="Line 21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103" name="Rectangle 21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nb-NO" sz="2400"/>
              </a:p>
            </p:txBody>
          </p:sp>
          <p:sp>
            <p:nvSpPr>
              <p:cNvPr id="1104" name="Oval 21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grpSp>
            <p:nvGrpSpPr>
              <p:cNvPr id="45065" name="Group 21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0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11" name="Line 2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12" name="Line 2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grpSp>
            <p:nvGrpSpPr>
              <p:cNvPr id="45066" name="Group 22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07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08" name="Line 2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109" name="Line 2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</p:grpSp>
        <p:sp>
          <p:nvSpPr>
            <p:cNvPr id="1098" name="Freeform 227"/>
            <p:cNvSpPr>
              <a:spLocks/>
            </p:cNvSpPr>
            <p:nvPr/>
          </p:nvSpPr>
          <p:spPr bwMode="auto">
            <a:xfrm>
              <a:off x="3396" y="1428"/>
              <a:ext cx="1716" cy="1542"/>
            </a:xfrm>
            <a:custGeom>
              <a:avLst/>
              <a:gdLst>
                <a:gd name="T0" fmla="*/ 0 w 1716"/>
                <a:gd name="T1" fmla="*/ 0 h 1542"/>
                <a:gd name="T2" fmla="*/ 372 w 1716"/>
                <a:gd name="T3" fmla="*/ 42 h 1542"/>
                <a:gd name="T4" fmla="*/ 852 w 1716"/>
                <a:gd name="T5" fmla="*/ 228 h 1542"/>
                <a:gd name="T6" fmla="*/ 1452 w 1716"/>
                <a:gd name="T7" fmla="*/ 726 h 1542"/>
                <a:gd name="T8" fmla="*/ 1716 w 1716"/>
                <a:gd name="T9" fmla="*/ 1542 h 15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16"/>
                <a:gd name="T16" fmla="*/ 0 h 1542"/>
                <a:gd name="T17" fmla="*/ 1716 w 1716"/>
                <a:gd name="T18" fmla="*/ 1542 h 15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16" h="1542">
                  <a:moveTo>
                    <a:pt x="0" y="0"/>
                  </a:moveTo>
                  <a:cubicBezTo>
                    <a:pt x="62" y="7"/>
                    <a:pt x="230" y="4"/>
                    <a:pt x="372" y="42"/>
                  </a:cubicBezTo>
                  <a:cubicBezTo>
                    <a:pt x="514" y="80"/>
                    <a:pt x="672" y="114"/>
                    <a:pt x="852" y="228"/>
                  </a:cubicBezTo>
                  <a:cubicBezTo>
                    <a:pt x="1032" y="342"/>
                    <a:pt x="1308" y="507"/>
                    <a:pt x="1452" y="726"/>
                  </a:cubicBezTo>
                  <a:cubicBezTo>
                    <a:pt x="1596" y="945"/>
                    <a:pt x="1661" y="1372"/>
                    <a:pt x="1716" y="1542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99" name="Line 228"/>
            <p:cNvSpPr>
              <a:spLocks noChangeShapeType="1"/>
            </p:cNvSpPr>
            <p:nvPr/>
          </p:nvSpPr>
          <p:spPr bwMode="auto">
            <a:xfrm flipV="1">
              <a:off x="3912" y="2771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51520" y="1052736"/>
            <a:ext cx="4244280" cy="5073427"/>
          </a:xfrm>
        </p:spPr>
        <p:txBody>
          <a:bodyPr>
            <a:normAutofit fontScale="92500" lnSpcReduction="10000"/>
          </a:bodyPr>
          <a:lstStyle/>
          <a:p>
            <a:r>
              <a:rPr lang="nb-NO" u="sng" dirty="0"/>
              <a:t>Vi har gått gjennom:</a:t>
            </a:r>
          </a:p>
          <a:p>
            <a:pPr lvl="1"/>
            <a:r>
              <a:rPr lang="nb-NO" dirty="0"/>
              <a:t>Oppbygging</a:t>
            </a:r>
          </a:p>
          <a:p>
            <a:pPr lvl="2"/>
            <a:r>
              <a:rPr lang="nb-NO" dirty="0"/>
              <a:t>Von Neumann modellen</a:t>
            </a:r>
          </a:p>
          <a:p>
            <a:pPr lvl="2"/>
            <a:r>
              <a:rPr lang="nb-NO" dirty="0"/>
              <a:t>Hardware</a:t>
            </a:r>
          </a:p>
          <a:p>
            <a:pPr lvl="3"/>
            <a:r>
              <a:rPr lang="nb-NO" dirty="0"/>
              <a:t>Logiske porter</a:t>
            </a:r>
          </a:p>
          <a:p>
            <a:pPr lvl="3"/>
            <a:r>
              <a:rPr lang="nb-NO" dirty="0"/>
              <a:t>CPU</a:t>
            </a:r>
          </a:p>
          <a:p>
            <a:pPr lvl="3"/>
            <a:r>
              <a:rPr lang="nb-NO" dirty="0"/>
              <a:t>Hovedkort og busser</a:t>
            </a:r>
          </a:p>
          <a:p>
            <a:pPr lvl="3"/>
            <a:r>
              <a:rPr lang="nb-NO" dirty="0"/>
              <a:t>Periferiutstyr </a:t>
            </a:r>
          </a:p>
          <a:p>
            <a:pPr lvl="2"/>
            <a:r>
              <a:rPr lang="nb-NO" dirty="0"/>
              <a:t>Software</a:t>
            </a:r>
          </a:p>
          <a:p>
            <a:pPr lvl="3"/>
            <a:r>
              <a:rPr lang="nb-NO" dirty="0"/>
              <a:t>Datatyper (binære)</a:t>
            </a:r>
          </a:p>
          <a:p>
            <a:pPr lvl="3"/>
            <a:r>
              <a:rPr lang="nb-NO" dirty="0"/>
              <a:t>Instruksjoner (typer)</a:t>
            </a:r>
          </a:p>
          <a:p>
            <a:pPr lvl="3"/>
            <a:r>
              <a:rPr lang="nb-NO" dirty="0"/>
              <a:t>Filformater (noen få)</a:t>
            </a:r>
          </a:p>
          <a:p>
            <a:pPr lvl="2"/>
            <a:r>
              <a:rPr lang="nb-NO" dirty="0"/>
              <a:t>Operativsystem</a:t>
            </a:r>
          </a:p>
          <a:p>
            <a:pPr lvl="3"/>
            <a:r>
              <a:rPr lang="nb-NO" dirty="0"/>
              <a:t>Oppgave</a:t>
            </a:r>
          </a:p>
          <a:p>
            <a:pPr lvl="3"/>
            <a:r>
              <a:rPr lang="nb-NO" dirty="0"/>
              <a:t>Oppbygging</a:t>
            </a:r>
          </a:p>
          <a:p>
            <a:pPr lvl="3"/>
            <a:r>
              <a:rPr lang="nb-NO" dirty="0"/>
              <a:t>Virkemåte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923928" y="1052736"/>
            <a:ext cx="4762872" cy="5073427"/>
          </a:xfrm>
        </p:spPr>
        <p:txBody>
          <a:bodyPr>
            <a:normAutofit fontScale="92500" lnSpcReduction="10000"/>
          </a:bodyPr>
          <a:lstStyle/>
          <a:p>
            <a:endParaRPr lang="nb-NO" dirty="0"/>
          </a:p>
          <a:p>
            <a:pPr lvl="1"/>
            <a:r>
              <a:rPr lang="nb-NO" dirty="0"/>
              <a:t>Virkemåte:</a:t>
            </a:r>
          </a:p>
          <a:p>
            <a:pPr lvl="2"/>
            <a:r>
              <a:rPr lang="nb-NO" dirty="0"/>
              <a:t>Digital representasjon</a:t>
            </a:r>
          </a:p>
          <a:p>
            <a:pPr lvl="3"/>
            <a:r>
              <a:rPr lang="nb-NO" dirty="0"/>
              <a:t>Tall (</a:t>
            </a:r>
            <a:r>
              <a:rPr lang="nb-NO" dirty="0" err="1"/>
              <a:t>hel-</a:t>
            </a:r>
            <a:r>
              <a:rPr lang="nb-NO" dirty="0"/>
              <a:t> og flyt-)</a:t>
            </a:r>
          </a:p>
          <a:p>
            <a:pPr lvl="3"/>
            <a:r>
              <a:rPr lang="nb-NO" dirty="0" err="1"/>
              <a:t>Text</a:t>
            </a:r>
            <a:r>
              <a:rPr lang="nb-NO" dirty="0"/>
              <a:t> (kodeskjema)</a:t>
            </a:r>
          </a:p>
          <a:p>
            <a:pPr lvl="3"/>
            <a:r>
              <a:rPr lang="nb-NO" dirty="0"/>
              <a:t>Bilde (</a:t>
            </a:r>
            <a:r>
              <a:rPr lang="nb-NO" dirty="0" err="1"/>
              <a:t>bitmap+vektor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Sekvensiell kjøring av instruksjoner</a:t>
            </a:r>
          </a:p>
          <a:p>
            <a:pPr lvl="2"/>
            <a:r>
              <a:rPr lang="nb-NO" dirty="0"/>
              <a:t>Adressering i RAM</a:t>
            </a:r>
          </a:p>
          <a:p>
            <a:pPr lvl="2"/>
            <a:r>
              <a:rPr lang="nb-NO" dirty="0"/>
              <a:t>Aritmetiske og logiske operasjoner</a:t>
            </a:r>
          </a:p>
          <a:p>
            <a:pPr lvl="2"/>
            <a:r>
              <a:rPr lang="nb-NO" dirty="0"/>
              <a:t>Interaksjon (WIMP </a:t>
            </a:r>
            <a:r>
              <a:rPr lang="nb-NO" dirty="0" err="1"/>
              <a:t>vs</a:t>
            </a:r>
            <a:r>
              <a:rPr lang="nb-NO" dirty="0"/>
              <a:t> CLI)</a:t>
            </a:r>
          </a:p>
          <a:p>
            <a:pPr lvl="2"/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188" y="258763"/>
            <a:ext cx="830421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Nettverkets ytterkanter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Forbindelses-orientert</a:t>
            </a:r>
            <a:r>
              <a:rPr lang="nb-NO" dirty="0"/>
              <a:t> service</a:t>
            </a:r>
          </a:p>
          <a:p>
            <a:pPr lvl="1" eaLnBrk="1" hangingPunct="1">
              <a:defRPr/>
            </a:pPr>
            <a:r>
              <a:rPr lang="nb-NO" dirty="0"/>
              <a:t>Oppretter kontakt (</a:t>
            </a:r>
            <a:r>
              <a:rPr lang="nb-NO" dirty="0">
                <a:solidFill>
                  <a:srgbClr val="0000FF"/>
                </a:solidFill>
              </a:rPr>
              <a:t>handshake</a:t>
            </a:r>
            <a:r>
              <a:rPr lang="nb-NO" dirty="0"/>
              <a:t>) før data overføres</a:t>
            </a:r>
          </a:p>
          <a:p>
            <a:pPr lvl="1" eaLnBrk="1" hangingPunct="1">
              <a:defRPr/>
            </a:pPr>
            <a:r>
              <a:rPr lang="nb-NO" dirty="0"/>
              <a:t>Etablerer overførings-</a:t>
            </a:r>
            <a:r>
              <a:rPr lang="nb-NO" dirty="0">
                <a:solidFill>
                  <a:srgbClr val="FF0000"/>
                </a:solidFill>
              </a:rPr>
              <a:t>tilstand </a:t>
            </a:r>
            <a:r>
              <a:rPr lang="nb-NO" dirty="0"/>
              <a:t>i endesystemene</a:t>
            </a:r>
            <a:endParaRPr lang="nb-NO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nb-NO" dirty="0">
                <a:solidFill>
                  <a:srgbClr val="FF0000"/>
                </a:solidFill>
              </a:rPr>
              <a:t>TCP</a:t>
            </a:r>
            <a:r>
              <a:rPr lang="nb-NO" dirty="0"/>
              <a:t> (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r>
              <a:rPr lang="nb-NO" dirty="0"/>
              <a:t>)</a:t>
            </a:r>
          </a:p>
          <a:p>
            <a:pPr lvl="1" eaLnBrk="1" hangingPunct="1">
              <a:defRPr/>
            </a:pPr>
            <a:r>
              <a:rPr lang="nb-NO" dirty="0"/>
              <a:t>Internetts mest brukte forbindelses-service</a:t>
            </a:r>
          </a:p>
          <a:p>
            <a:pPr lvl="1" eaLnBrk="1" hangingPunct="1">
              <a:defRPr/>
            </a:pPr>
            <a:r>
              <a:rPr lang="nb-NO" dirty="0"/>
              <a:t>Pålitelig og ordnet dataoverføring</a:t>
            </a:r>
          </a:p>
          <a:p>
            <a:pPr lvl="1" eaLnBrk="1" hangingPunct="1">
              <a:defRPr/>
            </a:pPr>
            <a:r>
              <a:rPr lang="nb-NO" dirty="0"/>
              <a:t>Service ved tap av data</a:t>
            </a:r>
          </a:p>
          <a:p>
            <a:pPr lvl="1" eaLnBrk="1" hangingPunct="1">
              <a:defRPr/>
            </a:pPr>
            <a:r>
              <a:rPr lang="nb-NO" dirty="0"/>
              <a:t>Flytkontroll mot oversvømmelse</a:t>
            </a:r>
          </a:p>
          <a:p>
            <a:pPr lvl="1" eaLnBrk="1" hangingPunct="1">
              <a:defRPr/>
            </a:pPr>
            <a:r>
              <a:rPr lang="nb-NO" dirty="0"/>
              <a:t>Reduserer farten på avsender ved for stor trengsel på nettet (</a:t>
            </a:r>
            <a:r>
              <a:rPr lang="nb-NO" dirty="0" err="1"/>
              <a:t>metningskontroll</a:t>
            </a:r>
            <a:r>
              <a:rPr lang="nb-NO" dirty="0"/>
              <a:t>)</a:t>
            </a:r>
          </a:p>
        </p:txBody>
      </p:sp>
      <p:sp>
        <p:nvSpPr>
          <p:cNvPr id="2662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A040BDDF-B0C8-4AFC-866B-F7996F209538}" type="slidenum">
              <a:rPr lang="en-US"/>
              <a:pPr/>
              <a:t>20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Nettverk av nettverk!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457200" y="1066800"/>
            <a:ext cx="8458200" cy="1210072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nb-NO" dirty="0"/>
              <a:t>Internett var opprinnelig laget for å kople sammen ulike typer lokalnettverk</a:t>
            </a:r>
          </a:p>
          <a:p>
            <a:pPr eaLnBrk="1" hangingPunct="1">
              <a:defRPr/>
            </a:pPr>
            <a:r>
              <a:rPr lang="nb-NO" dirty="0"/>
              <a:t>En datapakke passerer altså (ofte) gjennom mange ulike typer nettverk!</a:t>
            </a:r>
          </a:p>
        </p:txBody>
      </p:sp>
      <p:sp>
        <p:nvSpPr>
          <p:cNvPr id="10243" name="Plassholder for lysbildenummer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</p:spPr>
        <p:txBody>
          <a:bodyPr/>
          <a:lstStyle/>
          <a:p>
            <a:fld id="{199980B2-C8A1-4259-8165-D64A6A87BECE}" type="slidenum">
              <a:rPr lang="en-US"/>
              <a:pPr/>
              <a:t>21</a:t>
            </a:fld>
            <a:endParaRPr lang="en-US"/>
          </a:p>
        </p:txBody>
      </p:sp>
      <p:sp>
        <p:nvSpPr>
          <p:cNvPr id="10246" name="Oval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/>
          </a:p>
        </p:txBody>
      </p:sp>
      <p:sp>
        <p:nvSpPr>
          <p:cNvPr id="10247" name="Oval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 dirty="0"/>
          </a:p>
        </p:txBody>
      </p:sp>
      <p:sp>
        <p:nvSpPr>
          <p:cNvPr id="10248" name="Oval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 sz="2400"/>
          </a:p>
        </p:txBody>
      </p:sp>
      <p:sp>
        <p:nvSpPr>
          <p:cNvPr id="10249" name="Oval 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0" name="Oval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1" name="Oval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2" name="Oval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3" name="Oval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4" name="Oval 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55" name="Line 1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56" name="Line 1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57" name="Line 1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2" name="Group 16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5670550" y="4178300"/>
            <a:ext cx="719138" cy="400050"/>
            <a:chOff x="3740" y="1244"/>
            <a:chExt cx="453" cy="252"/>
          </a:xfrm>
        </p:grpSpPr>
        <p:sp>
          <p:nvSpPr>
            <p:cNvPr id="10319" name="Rectangle 17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20" name="Text Box 18"/>
            <p:cNvSpPr txBox="1">
              <a:spLocks noChangeArrowheads="1"/>
            </p:cNvSpPr>
            <p:nvPr/>
          </p:nvSpPr>
          <p:spPr bwMode="auto">
            <a:xfrm>
              <a:off x="3740" y="1244"/>
              <a:ext cx="451" cy="25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chemeClr val="bg1"/>
                  </a:solidFill>
                  <a:latin typeface="Comic Sans MS" pitchFamily="66" charset="0"/>
                </a:rPr>
                <a:t>NIX</a:t>
              </a:r>
              <a:endParaRPr lang="en-US" sz="2000" dirty="0"/>
            </a:p>
          </p:txBody>
        </p:sp>
      </p:grpSp>
      <p:sp>
        <p:nvSpPr>
          <p:cNvPr id="10259" name="Line 19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5222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0" name="Line 20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4791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1" name="Line 21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3876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3" name="Group 22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0316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7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8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0313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4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 dirty="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5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0310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11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 dirty="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12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7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0307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08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09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0304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0305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 sz="240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306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10301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302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303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10263" name="Oval 4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4" name="Oval 4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5" name="Line 4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10266" name="Oval 4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7100" y="37973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0267" name="Line 50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6083300" y="39497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9" name="Group 51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5273675" y="2676525"/>
            <a:ext cx="1057275" cy="695325"/>
            <a:chOff x="4314" y="1086"/>
            <a:chExt cx="666" cy="438"/>
          </a:xfrm>
        </p:grpSpPr>
        <p:sp>
          <p:nvSpPr>
            <p:cNvPr id="10294" name="Oval 52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5" name="Text Box 53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" name="Group 54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4308475" y="2828925"/>
            <a:ext cx="1057275" cy="695325"/>
            <a:chOff x="4314" y="1086"/>
            <a:chExt cx="666" cy="438"/>
          </a:xfrm>
        </p:grpSpPr>
        <p:sp>
          <p:nvSpPr>
            <p:cNvPr id="10292" name="Oval 55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3" name="Text Box 56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1" name="Group 57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6022975" y="2816225"/>
            <a:ext cx="1057275" cy="695325"/>
            <a:chOff x="4314" y="1086"/>
            <a:chExt cx="666" cy="438"/>
          </a:xfrm>
        </p:grpSpPr>
        <p:sp>
          <p:nvSpPr>
            <p:cNvPr id="10290" name="Oval 58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91" name="Text Box 59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2" name="Group 60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1539875" y="5876925"/>
            <a:ext cx="1057275" cy="695325"/>
            <a:chOff x="4314" y="1086"/>
            <a:chExt cx="666" cy="438"/>
          </a:xfrm>
        </p:grpSpPr>
        <p:sp>
          <p:nvSpPr>
            <p:cNvPr id="10288" name="Oval 61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9" name="Text Box 62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3" name="Group 63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1882775" y="2473325"/>
            <a:ext cx="1057275" cy="695325"/>
            <a:chOff x="4314" y="1086"/>
            <a:chExt cx="666" cy="438"/>
          </a:xfrm>
        </p:grpSpPr>
        <p:sp>
          <p:nvSpPr>
            <p:cNvPr id="10286" name="Oval 64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7" name="Text Box 65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2746375" y="2714625"/>
            <a:ext cx="1057275" cy="695325"/>
            <a:chOff x="4314" y="1086"/>
            <a:chExt cx="666" cy="438"/>
          </a:xfrm>
        </p:grpSpPr>
        <p:sp>
          <p:nvSpPr>
            <p:cNvPr id="10284" name="Oval 67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5" name="Text Box 68"/>
            <p:cNvSpPr txBox="1">
              <a:spLocks noChangeArrowheads="1"/>
            </p:cNvSpPr>
            <p:nvPr/>
          </p:nvSpPr>
          <p:spPr bwMode="auto">
            <a:xfrm>
              <a:off x="4328" y="1106"/>
              <a:ext cx="53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Tier 3</a:t>
              </a:r>
            </a:p>
            <a:p>
              <a:pPr algn="ctr" eaLnBrk="0" hangingPunct="0"/>
              <a:r>
                <a:rPr lang="en-US" sz="1800" dirty="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2898775" y="5940425"/>
            <a:ext cx="1057275" cy="695325"/>
            <a:chOff x="4314" y="1086"/>
            <a:chExt cx="666" cy="438"/>
          </a:xfrm>
        </p:grpSpPr>
        <p:sp>
          <p:nvSpPr>
            <p:cNvPr id="10282" name="Oval 70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3" name="Text Box 71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4600575" y="5940425"/>
            <a:ext cx="1057275" cy="695325"/>
            <a:chOff x="4314" y="1086"/>
            <a:chExt cx="666" cy="438"/>
          </a:xfrm>
        </p:grpSpPr>
        <p:sp>
          <p:nvSpPr>
            <p:cNvPr id="10280" name="Oval 73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81" name="Text Box 74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7305675" y="5483225"/>
            <a:ext cx="1057275" cy="695325"/>
            <a:chOff x="4314" y="1086"/>
            <a:chExt cx="666" cy="438"/>
          </a:xfrm>
        </p:grpSpPr>
        <p:sp>
          <p:nvSpPr>
            <p:cNvPr id="10278" name="Oval 7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279" name="Text Box 77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 eaLnBrk="0" hangingPunct="0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 sz="2400">
                <a:solidFill>
                  <a:schemeClr val="folHlink"/>
                </a:solidFill>
              </a:endParaRPr>
            </a:p>
          </p:txBody>
        </p:sp>
      </p:grpSp>
      <p:graphicFrame>
        <p:nvGraphicFramePr>
          <p:cNvPr id="10242" name="Object 78"/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1512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19" name="Clip" r:id="rId41" imgW="1305000" imgH="1085760" progId="">
                  <p:embed/>
                </p:oleObj>
              </mc:Choice>
              <mc:Fallback>
                <p:oleObj name="Clip" r:id="rId41" imgW="1305000" imgH="1085760" progId="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99" name="Freeform 79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1860550" y="248267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568 w 4192"/>
              <a:gd name="T3" fmla="*/ 264 h 2280"/>
              <a:gd name="T4" fmla="*/ 920 w 4192"/>
              <a:gd name="T5" fmla="*/ 592 h 2280"/>
              <a:gd name="T6" fmla="*/ 1232 w 4192"/>
              <a:gd name="T7" fmla="*/ 840 h 2280"/>
              <a:gd name="T8" fmla="*/ 1792 w 4192"/>
              <a:gd name="T9" fmla="*/ 1248 h 2280"/>
              <a:gd name="T10" fmla="*/ 2096 w 4192"/>
              <a:gd name="T11" fmla="*/ 1560 h 2280"/>
              <a:gd name="T12" fmla="*/ 3008 w 4192"/>
              <a:gd name="T13" fmla="*/ 1800 h 2280"/>
              <a:gd name="T14" fmla="*/ 3632 w 4192"/>
              <a:gd name="T15" fmla="*/ 1912 h 2280"/>
              <a:gd name="T16" fmla="*/ 4040 w 4192"/>
              <a:gd name="T17" fmla="*/ 2240 h 2280"/>
              <a:gd name="T18" fmla="*/ 4192 w 4192"/>
              <a:gd name="T19" fmla="*/ 2280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0"/>
                                        <p:tgtEl>
                                          <p:spTgt spid="10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  <p:bldP spid="10246" grpId="0" animBg="1"/>
      <p:bldP spid="10247" grpId="0" animBg="1"/>
      <p:bldP spid="10248" grpId="0" animBg="1"/>
      <p:bldP spid="10251" grpId="0" animBg="1"/>
      <p:bldP spid="10252" grpId="0" animBg="1"/>
      <p:bldP spid="10253" grpId="0" animBg="1"/>
      <p:bldP spid="10254" grpId="0" animBg="1"/>
      <p:bldP spid="10255" grpId="0" animBg="1"/>
      <p:bldP spid="10257" grpId="0" animBg="1"/>
      <p:bldP spid="10259" grpId="0" animBg="1"/>
      <p:bldP spid="10260" grpId="0" animBg="1"/>
      <p:bldP spid="10261" grpId="0" animBg="1"/>
      <p:bldP spid="10265" grpId="0" animBg="1"/>
      <p:bldP spid="10759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TRACEROUTE APPLIKASJONEN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066799"/>
            <a:ext cx="8458200" cy="14525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nb-NO" dirty="0"/>
              <a:t>Viser hvilke </a:t>
            </a:r>
            <a:r>
              <a:rPr lang="nb-NO" b="1" dirty="0" err="1"/>
              <a:t>routere</a:t>
            </a:r>
            <a:r>
              <a:rPr lang="nb-NO" dirty="0"/>
              <a:t> en pakke går gjennom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nb-NO" dirty="0"/>
              <a:t>Kan måle forsinkelsene mellom nodene med applikasjonen </a:t>
            </a:r>
            <a:r>
              <a:rPr lang="nb-NO" dirty="0" err="1">
                <a:latin typeface="Courier" pitchFamily="49" charset="0"/>
              </a:rPr>
              <a:t>traceroute</a:t>
            </a:r>
            <a:r>
              <a:rPr lang="nb-NO" dirty="0"/>
              <a:t> (NT: </a:t>
            </a:r>
            <a:r>
              <a:rPr lang="nb-NO" dirty="0" err="1">
                <a:latin typeface="Courier" pitchFamily="49" charset="0"/>
              </a:rPr>
              <a:t>tracert</a:t>
            </a:r>
            <a:r>
              <a:rPr lang="nb-NO" dirty="0"/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nb-NO" dirty="0"/>
              <a:t>Stadig oftere stoppet av brannmurer o.l.</a:t>
            </a:r>
          </a:p>
        </p:txBody>
      </p:sp>
      <p:sp>
        <p:nvSpPr>
          <p:cNvPr id="3789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7A16898C-4359-4B77-9F27-0CA0F6EB6DEA}" type="slidenum">
              <a:rPr lang="en-US"/>
              <a:pPr/>
              <a:t>22</a:t>
            </a:fld>
            <a:endParaRPr lang="en-US"/>
          </a:p>
        </p:txBody>
      </p:sp>
      <p:pic>
        <p:nvPicPr>
          <p:cNvPr id="37893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8594" y="2420888"/>
            <a:ext cx="8353425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288" y="258763"/>
            <a:ext cx="852011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Oppdeling av nettverk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229600" cy="5400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nb-NO" dirty="0"/>
              <a:t>Nettverket består av mange deler</a:t>
            </a:r>
          </a:p>
          <a:p>
            <a:pPr lvl="1" eaLnBrk="1" hangingPunct="1">
              <a:defRPr/>
            </a:pPr>
            <a:r>
              <a:rPr lang="nb-NO" dirty="0"/>
              <a:t>Verter</a:t>
            </a:r>
          </a:p>
          <a:p>
            <a:pPr lvl="1" eaLnBrk="1" hangingPunct="1">
              <a:defRPr/>
            </a:pPr>
            <a:r>
              <a:rPr lang="nb-NO" dirty="0" err="1"/>
              <a:t>Routere</a:t>
            </a:r>
            <a:endParaRPr lang="nb-NO" dirty="0"/>
          </a:p>
          <a:p>
            <a:pPr lvl="1" eaLnBrk="1" hangingPunct="1">
              <a:defRPr/>
            </a:pPr>
            <a:r>
              <a:rPr lang="nb-NO" dirty="0"/>
              <a:t>Linker til forskjellige media</a:t>
            </a:r>
          </a:p>
          <a:p>
            <a:pPr lvl="1" eaLnBrk="1" hangingPunct="1">
              <a:defRPr/>
            </a:pPr>
            <a:r>
              <a:rPr lang="nb-NO" dirty="0"/>
              <a:t>Applikasjoner</a:t>
            </a:r>
          </a:p>
          <a:p>
            <a:pPr lvl="1" eaLnBrk="1" hangingPunct="1">
              <a:defRPr/>
            </a:pPr>
            <a:r>
              <a:rPr lang="nb-NO" dirty="0"/>
              <a:t>Protokoller</a:t>
            </a:r>
          </a:p>
          <a:p>
            <a:pPr lvl="1" eaLnBrk="1" hangingPunct="1">
              <a:defRPr/>
            </a:pPr>
            <a:r>
              <a:rPr lang="nb-NO" dirty="0"/>
              <a:t>Programvare</a:t>
            </a:r>
          </a:p>
          <a:p>
            <a:pPr lvl="1" eaLnBrk="1" hangingPunct="1">
              <a:defRPr/>
            </a:pPr>
            <a:r>
              <a:rPr lang="nb-NO" dirty="0"/>
              <a:t>Maskinvare</a:t>
            </a:r>
          </a:p>
          <a:p>
            <a:pPr eaLnBrk="1" hangingPunct="1">
              <a:defRPr/>
            </a:pPr>
            <a:r>
              <a:rPr lang="nb-NO" dirty="0"/>
              <a:t>Hvordan skal vi få organisert alt dette?</a:t>
            </a:r>
          </a:p>
          <a:p>
            <a:pPr lvl="1">
              <a:defRPr/>
            </a:pPr>
            <a:r>
              <a:rPr lang="nb-NO" dirty="0"/>
              <a:t>Splitt og hersk!</a:t>
            </a:r>
          </a:p>
          <a:p>
            <a:pPr lvl="1">
              <a:defRPr/>
            </a:pPr>
            <a:r>
              <a:rPr lang="nb-NO" dirty="0"/>
              <a:t>Del opp i «abstraksjonsnivåer» ut fra funksjonalitet</a:t>
            </a:r>
          </a:p>
          <a:p>
            <a:pPr eaLnBrk="1" hangingPunct="1">
              <a:defRPr/>
            </a:pPr>
            <a:endParaRPr lang="nb-NO" dirty="0"/>
          </a:p>
        </p:txBody>
      </p:sp>
      <p:sp>
        <p:nvSpPr>
          <p:cNvPr id="3891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898F410D-1313-48E5-BB58-DB48D425E035}" type="slidenum">
              <a:rPr lang="en-US"/>
              <a:pPr/>
              <a:t>23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Ex: Organisering av flytur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8376" y="3861048"/>
            <a:ext cx="3970784" cy="2520280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Vi </a:t>
            </a:r>
            <a:r>
              <a:rPr lang="nb-NO" b="1" dirty="0"/>
              <a:t>abstraherer:</a:t>
            </a:r>
          </a:p>
          <a:p>
            <a:pPr lvl="1"/>
            <a:r>
              <a:rPr lang="nb-NO" dirty="0"/>
              <a:t>Hva er felles funksjonalitet?</a:t>
            </a:r>
          </a:p>
          <a:p>
            <a:pPr lvl="1"/>
            <a:r>
              <a:rPr lang="nb-NO" dirty="0"/>
              <a:t>Vi definerer regler (protokoller) for hvordan ting skal foregå på hvert trinn/nivå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  <p:pic>
        <p:nvPicPr>
          <p:cNvPr id="22630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8" y="1090828"/>
            <a:ext cx="21336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7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64" y="1090828"/>
            <a:ext cx="21240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39" y="3035044"/>
            <a:ext cx="2105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9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24744"/>
            <a:ext cx="18097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79751" y="3962400"/>
            <a:ext cx="23622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79751" y="5791200"/>
            <a:ext cx="23622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42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C 0.26806 4.81481E-6 0.48628 0.07962 0.48628 0.17824 C 0.48628 0.27708 0.26806 0.35717 2.77778E-7 0.35717 C -0.2684 0.35717 -0.48629 0.27708 -0.48629 0.17824 C -0.48629 0.07962 -0.2684 4.81481E-6 2.77778E-7 4.81481E-6 Z " pathEditMode="relative" rAng="0" ptsTypes="fffff">
                                      <p:cBhvr>
                                        <p:cTn id="17" dur="5000" fill="hold"/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226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3528" y="258763"/>
            <a:ext cx="8591872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Organisering på Internett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052736"/>
            <a:ext cx="6480720" cy="54102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  <a:defRPr/>
            </a:pPr>
            <a:r>
              <a:rPr lang="nb-NO" dirty="0"/>
              <a:t>Internet </a:t>
            </a:r>
            <a:r>
              <a:rPr lang="nb-NO" dirty="0" err="1"/>
              <a:t>protocol</a:t>
            </a:r>
            <a:r>
              <a:rPr lang="nb-NO" dirty="0"/>
              <a:t> </a:t>
            </a:r>
            <a:r>
              <a:rPr lang="nb-NO" dirty="0" err="1"/>
              <a:t>stacken</a:t>
            </a:r>
            <a:endParaRPr lang="nb-NO" dirty="0"/>
          </a:p>
          <a:p>
            <a:pPr lvl="1" eaLnBrk="1" hangingPunct="1">
              <a:defRPr/>
            </a:pPr>
            <a:r>
              <a:rPr lang="nb-NO" dirty="0"/>
              <a:t>Lag for nettverks</a:t>
            </a:r>
            <a:r>
              <a:rPr lang="nb-NO" dirty="0">
                <a:solidFill>
                  <a:srgbClr val="FF0000"/>
                </a:solidFill>
              </a:rPr>
              <a:t>applikasjoner</a:t>
            </a:r>
          </a:p>
          <a:p>
            <a:pPr lvl="2" eaLnBrk="1" hangingPunct="1">
              <a:defRPr/>
            </a:pPr>
            <a:r>
              <a:rPr lang="nb-NO" dirty="0"/>
              <a:t>FTP, SMTP, HTTP, …</a:t>
            </a:r>
          </a:p>
          <a:p>
            <a:pPr lvl="1" eaLnBrk="1" hangingPunct="1">
              <a:defRPr/>
            </a:pPr>
            <a:r>
              <a:rPr lang="nb-NO" dirty="0"/>
              <a:t>Lag for </a:t>
            </a:r>
            <a:r>
              <a:rPr lang="nb-NO" dirty="0">
                <a:solidFill>
                  <a:srgbClr val="FF0000"/>
                </a:solidFill>
              </a:rPr>
              <a:t>transport</a:t>
            </a:r>
            <a:r>
              <a:rPr lang="nb-NO" dirty="0"/>
              <a:t> mellom verter/prosesser</a:t>
            </a:r>
          </a:p>
          <a:p>
            <a:pPr lvl="2" eaLnBrk="1" hangingPunct="1">
              <a:defRPr/>
            </a:pPr>
            <a:r>
              <a:rPr lang="nb-NO" dirty="0"/>
              <a:t> TCP, UDP,..</a:t>
            </a:r>
          </a:p>
          <a:p>
            <a:pPr lvl="1" eaLnBrk="1" hangingPunct="1">
              <a:defRPr/>
            </a:pPr>
            <a:r>
              <a:rPr lang="nb-NO" dirty="0"/>
              <a:t>Lag for </a:t>
            </a:r>
            <a:r>
              <a:rPr lang="nb-NO" dirty="0" err="1">
                <a:solidFill>
                  <a:srgbClr val="FF0000"/>
                </a:solidFill>
              </a:rPr>
              <a:t>nettverks-ruting</a:t>
            </a:r>
            <a:r>
              <a:rPr lang="nb-NO" dirty="0"/>
              <a:t> </a:t>
            </a:r>
            <a:r>
              <a:rPr lang="nb-NO" dirty="0" err="1"/>
              <a:t>ende-til-ende</a:t>
            </a:r>
            <a:endParaRPr lang="nb-NO" dirty="0"/>
          </a:p>
          <a:p>
            <a:pPr lvl="2" eaLnBrk="1" hangingPunct="1">
              <a:defRPr/>
            </a:pPr>
            <a:r>
              <a:rPr lang="nb-NO" dirty="0"/>
              <a:t>IP, ICMP, RIP..</a:t>
            </a:r>
          </a:p>
          <a:p>
            <a:pPr lvl="1" eaLnBrk="1" hangingPunct="1">
              <a:defRPr/>
            </a:pPr>
            <a:r>
              <a:rPr lang="nb-NO" dirty="0"/>
              <a:t>Lag for overføring nabo-til-nabo </a:t>
            </a:r>
          </a:p>
          <a:p>
            <a:pPr lvl="2" eaLnBrk="1" hangingPunct="1">
              <a:defRPr/>
            </a:pPr>
            <a:r>
              <a:rPr lang="nb-NO" dirty="0"/>
              <a:t>Ethernet</a:t>
            </a:r>
          </a:p>
          <a:p>
            <a:pPr lvl="1" eaLnBrk="1" hangingPunct="1">
              <a:defRPr/>
            </a:pPr>
            <a:r>
              <a:rPr lang="nb-NO" dirty="0"/>
              <a:t>Lag for fysisk overføring</a:t>
            </a:r>
          </a:p>
          <a:p>
            <a:pPr lvl="2" eaLnBrk="1" hangingPunct="1">
              <a:defRPr/>
            </a:pPr>
            <a:r>
              <a:rPr lang="nb-NO" dirty="0"/>
              <a:t>Kabling, plugger, signalnivå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4096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6AA765A5-DBB6-4159-851D-3E8907DCBFDB}" type="slidenum">
              <a:rPr lang="en-US"/>
              <a:pPr/>
              <a:t>25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923925"/>
            <a:ext cx="27622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2171700"/>
            <a:ext cx="278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03" y="3190875"/>
            <a:ext cx="27813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65" y="4191000"/>
            <a:ext cx="27717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65" y="5210175"/>
            <a:ext cx="27717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IPCONFIG (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ifconfig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0034" y="4500570"/>
            <a:ext cx="8415366" cy="197643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Viser IP-</a:t>
            </a:r>
            <a:r>
              <a:rPr lang="nb-NO" dirty="0" err="1"/>
              <a:t>nettverksparametre</a:t>
            </a:r>
            <a:r>
              <a:rPr lang="nb-NO" dirty="0"/>
              <a:t> som de har blitt satt på (NT) arbeidsstasjon</a:t>
            </a:r>
          </a:p>
          <a:p>
            <a:pPr lvl="1"/>
            <a:r>
              <a:rPr lang="nb-NO" dirty="0"/>
              <a:t>For å endre nettverksparametere må du bruke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netsh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  <a:p>
            <a:r>
              <a:rPr lang="nb-NO" dirty="0"/>
              <a:t>Linux/OS X: </a:t>
            </a:r>
            <a:r>
              <a:rPr lang="nb-NO" dirty="0" err="1">
                <a:latin typeface="Courier New" pitchFamily="49" charset="0"/>
                <a:cs typeface="Courier New" pitchFamily="49" charset="0"/>
              </a:rPr>
              <a:t>ifconfig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</a:t>
            </a:r>
            <a:endParaRPr lang="nb-NO" dirty="0">
              <a:cs typeface="Courier New" pitchFamily="49" charset="0"/>
            </a:endParaRPr>
          </a:p>
          <a:p>
            <a:pPr lvl="1"/>
            <a:r>
              <a:rPr lang="nb-NO" dirty="0">
                <a:cs typeface="Courier New" pitchFamily="49" charset="0"/>
              </a:rPr>
              <a:t>”kraftigere” da du også kan endre oppsett med samme</a:t>
            </a:r>
          </a:p>
          <a:p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11619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980728"/>
            <a:ext cx="6072230" cy="345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-an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4282" y="5733256"/>
            <a:ext cx="8558242" cy="660042"/>
          </a:xfrm>
        </p:spPr>
        <p:txBody>
          <a:bodyPr/>
          <a:lstStyle/>
          <a:p>
            <a:r>
              <a:rPr lang="nb-NO" dirty="0"/>
              <a:t>Viser </a:t>
            </a:r>
            <a:r>
              <a:rPr lang="nb-NO" dirty="0" err="1"/>
              <a:t>transportlag-tilstand</a:t>
            </a:r>
            <a:r>
              <a:rPr lang="nb-NO" dirty="0"/>
              <a:t> (”åpne porter”)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936707"/>
            <a:ext cx="6370787" cy="480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 -r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5000636"/>
            <a:ext cx="8458200" cy="147636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Viser lokal </a:t>
            </a:r>
            <a:r>
              <a:rPr lang="nb-NO" dirty="0" err="1"/>
              <a:t>routing-tabell</a:t>
            </a:r>
            <a:endParaRPr lang="nb-NO" dirty="0"/>
          </a:p>
          <a:p>
            <a:r>
              <a:rPr lang="nb-NO" dirty="0" err="1">
                <a:latin typeface="Courier New" pitchFamily="49" charset="0"/>
                <a:cs typeface="Courier New" pitchFamily="49" charset="0"/>
              </a:rPr>
              <a:t>route</a:t>
            </a:r>
            <a:r>
              <a:rPr lang="nb-NO" dirty="0" err="1"/>
              <a:t>-kommandoen</a:t>
            </a:r>
            <a:r>
              <a:rPr lang="nb-NO" dirty="0"/>
              <a:t> lar deg også endre den…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1366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471" y="1000108"/>
            <a:ext cx="8231741" cy="386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3850" y="258763"/>
            <a:ext cx="8591550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/>
              <a:t>Inn/ut- pakking av data</a:t>
            </a: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9388" y="1219200"/>
            <a:ext cx="8964612" cy="1905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nb-NO" dirty="0"/>
              <a:t>Avsender: Hvert lag tar data fra laget ovenfor</a:t>
            </a:r>
          </a:p>
          <a:p>
            <a:pPr lvl="1" eaLnBrk="1" hangingPunct="1">
              <a:defRPr/>
            </a:pPr>
            <a:r>
              <a:rPr lang="nb-NO" dirty="0"/>
              <a:t>Legger til informasjon (header), lager ny dataenhet</a:t>
            </a:r>
          </a:p>
          <a:p>
            <a:pPr lvl="1" eaLnBrk="1" hangingPunct="1">
              <a:defRPr/>
            </a:pPr>
            <a:r>
              <a:rPr lang="nb-NO" dirty="0"/>
              <a:t>Leverer nye data til laget nedenfor</a:t>
            </a:r>
          </a:p>
          <a:p>
            <a:pPr eaLnBrk="1" hangingPunct="1">
              <a:defRPr/>
            </a:pPr>
            <a:r>
              <a:rPr lang="nb-NO" dirty="0"/>
              <a:t>Mottaker prosesserer data i motsatt rekkefølge</a:t>
            </a:r>
          </a:p>
        </p:txBody>
      </p:sp>
      <p:sp>
        <p:nvSpPr>
          <p:cNvPr id="4403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F2E35700-99FB-45D5-9D74-76F288385C24}" type="slidenum">
              <a:rPr lang="en-US"/>
              <a:pPr/>
              <a:t>29</a:t>
            </a:fld>
            <a:endParaRPr lang="en-US"/>
          </a:p>
        </p:txBody>
      </p:sp>
      <p:pic>
        <p:nvPicPr>
          <p:cNvPr id="44037" name="Picture 102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0825" y="3213100"/>
            <a:ext cx="8353425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Rectangle 102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51725" y="3500438"/>
            <a:ext cx="1441450" cy="2305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44039" name="Text Box 10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72450" y="3068638"/>
            <a:ext cx="971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b-NO" dirty="0"/>
              <a:t>NB!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  <p:bldP spid="44038" grpId="0" animBg="1"/>
      <p:bldP spid="440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 dag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sz="4000" dirty="0"/>
              <a:t>Så langt </a:t>
            </a:r>
            <a:r>
              <a:rPr lang="nb-NO" dirty="0"/>
              <a:t>har vi sett på hvordan enkeltmaskiner fungerer på ulike nivåer</a:t>
            </a:r>
          </a:p>
          <a:p>
            <a:pPr lvl="1"/>
            <a:r>
              <a:rPr lang="nb-NO" dirty="0"/>
              <a:t>Fra logisk port</a:t>
            </a:r>
          </a:p>
          <a:p>
            <a:pPr lvl="1"/>
            <a:r>
              <a:rPr lang="nb-NO" dirty="0"/>
              <a:t>Opp til systemprogramvare</a:t>
            </a:r>
          </a:p>
          <a:p>
            <a:pPr lvl="1"/>
            <a:r>
              <a:rPr lang="nb-NO" dirty="0"/>
              <a:t>I </a:t>
            </a:r>
            <a:r>
              <a:rPr lang="nb-NO" dirty="0">
                <a:solidFill>
                  <a:srgbClr val="FF0000"/>
                </a:solidFill>
              </a:rPr>
              <a:t>PGR100</a:t>
            </a:r>
            <a:r>
              <a:rPr lang="nb-NO" dirty="0"/>
              <a:t> ser dere på hvordan man lager </a:t>
            </a:r>
            <a:r>
              <a:rPr lang="nb-NO" dirty="0">
                <a:solidFill>
                  <a:srgbClr val="FF0000"/>
                </a:solidFill>
              </a:rPr>
              <a:t>programmer</a:t>
            </a:r>
            <a:r>
              <a:rPr lang="nb-NO" dirty="0"/>
              <a:t> som bruker OS og Hardware</a:t>
            </a:r>
          </a:p>
          <a:p>
            <a:pPr lvl="1"/>
            <a:r>
              <a:rPr lang="nb-NO" dirty="0"/>
              <a:t>I </a:t>
            </a:r>
            <a:r>
              <a:rPr lang="nb-NO" dirty="0">
                <a:solidFill>
                  <a:srgbClr val="FF0000"/>
                </a:solidFill>
              </a:rPr>
              <a:t>DB1100</a:t>
            </a:r>
            <a:r>
              <a:rPr lang="nb-NO" dirty="0"/>
              <a:t> ser dere på hvordan </a:t>
            </a:r>
            <a:r>
              <a:rPr lang="nb-NO" dirty="0">
                <a:solidFill>
                  <a:srgbClr val="FF0000"/>
                </a:solidFill>
              </a:rPr>
              <a:t>data</a:t>
            </a:r>
            <a:r>
              <a:rPr lang="nb-NO" dirty="0"/>
              <a:t> organiseres og gjøres brukbare</a:t>
            </a:r>
          </a:p>
          <a:p>
            <a:pPr lvl="1"/>
            <a:r>
              <a:rPr lang="nb-NO" dirty="0"/>
              <a:t>I </a:t>
            </a:r>
            <a:r>
              <a:rPr lang="nb-NO" dirty="0">
                <a:solidFill>
                  <a:srgbClr val="FF0000"/>
                </a:solidFill>
              </a:rPr>
              <a:t>PRO100</a:t>
            </a:r>
            <a:r>
              <a:rPr lang="nb-NO" dirty="0"/>
              <a:t> har dere sett på hvordan </a:t>
            </a:r>
            <a:r>
              <a:rPr lang="nb-NO" dirty="0">
                <a:solidFill>
                  <a:srgbClr val="FF0000"/>
                </a:solidFill>
              </a:rPr>
              <a:t>kode og presentere</a:t>
            </a:r>
            <a:r>
              <a:rPr lang="nb-NO" dirty="0"/>
              <a:t> informasjon i </a:t>
            </a:r>
            <a:r>
              <a:rPr lang="nb-NO" dirty="0">
                <a:solidFill>
                  <a:srgbClr val="FF0000"/>
                </a:solidFill>
              </a:rPr>
              <a:t>web-sider</a:t>
            </a:r>
            <a:r>
              <a:rPr lang="nb-NO" dirty="0"/>
              <a:t>, men hvordan får vi </a:t>
            </a:r>
            <a:r>
              <a:rPr lang="nb-NO" b="1" u="sng" dirty="0"/>
              <a:t>distribuert</a:t>
            </a:r>
            <a:r>
              <a:rPr lang="nb-NO" dirty="0"/>
              <a:t> dem?</a:t>
            </a:r>
          </a:p>
          <a:p>
            <a:r>
              <a:rPr lang="nb-NO" sz="5100" dirty="0"/>
              <a:t>I dag </a:t>
            </a:r>
          </a:p>
          <a:p>
            <a:pPr lvl="1"/>
            <a:r>
              <a:rPr lang="nb-NO" sz="4100" dirty="0"/>
              <a:t>Hvordan kan maskiner </a:t>
            </a:r>
            <a:r>
              <a:rPr lang="nb-NO" sz="4100" dirty="0">
                <a:solidFill>
                  <a:srgbClr val="FF0000"/>
                </a:solidFill>
              </a:rPr>
              <a:t>samarbeid</a:t>
            </a:r>
            <a:r>
              <a:rPr lang="nb-NO" sz="4100" dirty="0"/>
              <a:t> over data</a:t>
            </a:r>
            <a:r>
              <a:rPr lang="nb-NO" sz="4100" dirty="0">
                <a:solidFill>
                  <a:srgbClr val="FF0000"/>
                </a:solidFill>
              </a:rPr>
              <a:t>nett</a:t>
            </a:r>
            <a:r>
              <a:rPr lang="nb-NO" sz="4100" dirty="0"/>
              <a:t>?</a:t>
            </a:r>
          </a:p>
          <a:p>
            <a:pPr lvl="1"/>
            <a:r>
              <a:rPr lang="nb-NO" sz="4100" dirty="0"/>
              <a:t>Svaret er </a:t>
            </a:r>
            <a:r>
              <a:rPr lang="nb-NO" sz="4100" dirty="0">
                <a:solidFill>
                  <a:srgbClr val="FF0000"/>
                </a:solidFill>
              </a:rPr>
              <a:t>protokoller</a:t>
            </a:r>
            <a:r>
              <a:rPr lang="nb-NO" sz="4100" dirty="0"/>
              <a:t> og </a:t>
            </a:r>
            <a:r>
              <a:rPr lang="nb-NO" sz="4100" dirty="0">
                <a:solidFill>
                  <a:srgbClr val="FF0000"/>
                </a:solidFill>
              </a:rPr>
              <a:t>standarder</a:t>
            </a:r>
            <a:r>
              <a:rPr lang="nb-NO" sz="4100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6076050-817D-41BE-B882-0FB4DCB29A84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SIKKERHET?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3528" y="1124744"/>
            <a:ext cx="8712968" cy="5256584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nb-NO" dirty="0"/>
              <a:t>Internett var designet for et minimum av </a:t>
            </a:r>
            <a:r>
              <a:rPr lang="nb-NO" dirty="0">
                <a:solidFill>
                  <a:srgbClr val="0000FF"/>
                </a:solidFill>
              </a:rPr>
              <a:t>pålitelighet</a:t>
            </a:r>
            <a:r>
              <a:rPr lang="nb-NO" dirty="0"/>
              <a:t> og med svært lite tanke på </a:t>
            </a:r>
            <a:r>
              <a:rPr lang="nb-NO" dirty="0">
                <a:solidFill>
                  <a:srgbClr val="0000FF"/>
                </a:solidFill>
              </a:rPr>
              <a:t>sikkerhet</a:t>
            </a:r>
          </a:p>
          <a:p>
            <a:pPr lvl="1">
              <a:defRPr/>
            </a:pPr>
            <a:r>
              <a:rPr lang="nb-NO" dirty="0"/>
              <a:t>Har blitt den viktigste spredningsvektoren for </a:t>
            </a:r>
            <a:r>
              <a:rPr lang="nb-NO" dirty="0">
                <a:solidFill>
                  <a:srgbClr val="FF0000"/>
                </a:solidFill>
              </a:rPr>
              <a:t>malware</a:t>
            </a:r>
          </a:p>
          <a:p>
            <a:pPr eaLnBrk="1" hangingPunct="1">
              <a:defRPr/>
            </a:pPr>
            <a:r>
              <a:rPr lang="nb-NO" dirty="0"/>
              <a:t>Nettverkssikkerhet</a:t>
            </a:r>
          </a:p>
          <a:p>
            <a:pPr lvl="1" eaLnBrk="1" hangingPunct="1">
              <a:defRPr/>
            </a:pPr>
            <a:r>
              <a:rPr lang="nb-NO" dirty="0"/>
              <a:t>Hvordan beskytte kommunikasjon mot å bli avlyttet, utnyttet eller ”krasjet”</a:t>
            </a:r>
          </a:p>
          <a:p>
            <a:pPr lvl="1" eaLnBrk="1" hangingPunct="1">
              <a:defRPr/>
            </a:pPr>
            <a:r>
              <a:rPr lang="nb-NO" dirty="0"/>
              <a:t>Virus, ormer, trojanske hester, </a:t>
            </a:r>
            <a:r>
              <a:rPr lang="nb-NO" dirty="0" err="1"/>
              <a:t>spyware</a:t>
            </a:r>
            <a:r>
              <a:rPr lang="nb-NO" dirty="0"/>
              <a:t>, spam,…</a:t>
            </a:r>
          </a:p>
          <a:p>
            <a:pPr lvl="1" eaLnBrk="1" hangingPunct="1">
              <a:defRPr/>
            </a:pPr>
            <a:r>
              <a:rPr lang="nb-NO" dirty="0" err="1"/>
              <a:t>Denial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Service Angrep (DOS)</a:t>
            </a:r>
          </a:p>
          <a:p>
            <a:pPr lvl="1" eaLnBrk="1" hangingPunct="1">
              <a:defRPr/>
            </a:pPr>
            <a:r>
              <a:rPr lang="nb-NO" dirty="0"/>
              <a:t>Mye mer om dette i </a:t>
            </a:r>
            <a:r>
              <a:rPr lang="nb-NO" dirty="0">
                <a:solidFill>
                  <a:srgbClr val="FF0000"/>
                </a:solidFill>
              </a:rPr>
              <a:t>TK2100</a:t>
            </a:r>
            <a:r>
              <a:rPr lang="nb-NO" dirty="0"/>
              <a:t> (etter jul)</a:t>
            </a:r>
          </a:p>
          <a:p>
            <a:pPr lvl="1" eaLnBrk="1" hangingPunct="1">
              <a:defRPr/>
            </a:pPr>
            <a:endParaRPr lang="nb-NO" dirty="0"/>
          </a:p>
        </p:txBody>
      </p:sp>
      <p:sp>
        <p:nvSpPr>
          <p:cNvPr id="4506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D5234DC9-D99C-4D79-8E01-6FF45EAC40CB}" type="slidenum">
              <a:rPr lang="en-US"/>
              <a:pPr/>
              <a:t>30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sz="3600" dirty="0"/>
              <a:t>Kritiske </a:t>
            </a:r>
            <a:r>
              <a:rPr lang="nb-NO" sz="3600" dirty="0">
                <a:solidFill>
                  <a:srgbClr val="0000FF"/>
                </a:solidFill>
              </a:rPr>
              <a:t>tjenestenivåer</a:t>
            </a:r>
            <a:r>
              <a:rPr lang="nb-NO" sz="3600" dirty="0"/>
              <a:t> for applikasjoner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04800" y="1066800"/>
            <a:ext cx="8458200" cy="4954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b-NO" sz="2800" dirty="0">
                <a:solidFill>
                  <a:srgbClr val="FF0000"/>
                </a:solidFill>
              </a:rPr>
              <a:t>Tap</a:t>
            </a:r>
            <a:r>
              <a:rPr lang="nb-NO" sz="2800" dirty="0"/>
              <a:t> av data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Noen applikasjoner </a:t>
            </a:r>
            <a:r>
              <a:rPr lang="nb-NO" sz="2000" dirty="0">
                <a:solidFill>
                  <a:schemeClr val="accent2"/>
                </a:solidFill>
              </a:rPr>
              <a:t>tåler litt</a:t>
            </a:r>
            <a:r>
              <a:rPr lang="nb-NO" sz="2000" dirty="0"/>
              <a:t> tap av data</a:t>
            </a:r>
          </a:p>
          <a:p>
            <a:pPr lvl="3">
              <a:lnSpc>
                <a:spcPct val="90000"/>
              </a:lnSpc>
            </a:pPr>
            <a:r>
              <a:rPr lang="nb-NO" sz="1800" dirty="0" err="1"/>
              <a:t>Audio</a:t>
            </a:r>
            <a:r>
              <a:rPr lang="nb-NO" sz="1800" dirty="0"/>
              <a:t>, video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Andre må ha 100% pålitelig dataoverføring</a:t>
            </a:r>
          </a:p>
          <a:p>
            <a:pPr lvl="3">
              <a:lnSpc>
                <a:spcPct val="90000"/>
              </a:lnSpc>
            </a:pPr>
            <a:r>
              <a:rPr lang="nb-NO" sz="1800" dirty="0"/>
              <a:t>Filoverføring</a:t>
            </a:r>
          </a:p>
          <a:p>
            <a:pPr>
              <a:lnSpc>
                <a:spcPct val="90000"/>
              </a:lnSpc>
            </a:pPr>
            <a:r>
              <a:rPr lang="nb-NO" sz="2800" dirty="0"/>
              <a:t>Båndbredde/</a:t>
            </a:r>
            <a:r>
              <a:rPr lang="nb-NO" sz="2800" dirty="0">
                <a:solidFill>
                  <a:srgbClr val="FF0000"/>
                </a:solidFill>
              </a:rPr>
              <a:t>bitrate</a:t>
            </a:r>
            <a:r>
              <a:rPr lang="nb-NO" sz="2800" dirty="0"/>
              <a:t> (bps)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Noen applikasjoner må ha en viss båndbredde</a:t>
            </a:r>
          </a:p>
          <a:p>
            <a:pPr lvl="3">
              <a:lnSpc>
                <a:spcPct val="90000"/>
              </a:lnSpc>
            </a:pPr>
            <a:r>
              <a:rPr lang="nb-NO" sz="1800" dirty="0"/>
              <a:t>Multimedia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Andre kan bruke båndbredden dynamisk</a:t>
            </a:r>
          </a:p>
          <a:p>
            <a:pPr lvl="3">
              <a:lnSpc>
                <a:spcPct val="90000"/>
              </a:lnSpc>
            </a:pPr>
            <a:r>
              <a:rPr lang="nb-NO" sz="1800" dirty="0"/>
              <a:t>Filoverføring</a:t>
            </a:r>
          </a:p>
          <a:p>
            <a:pPr>
              <a:lnSpc>
                <a:spcPct val="90000"/>
              </a:lnSpc>
            </a:pPr>
            <a:r>
              <a:rPr lang="nb-NO" sz="2800" dirty="0">
                <a:solidFill>
                  <a:srgbClr val="FF0000"/>
                </a:solidFill>
              </a:rPr>
              <a:t>Timing</a:t>
            </a:r>
          </a:p>
          <a:p>
            <a:pPr lvl="2">
              <a:lnSpc>
                <a:spcPct val="90000"/>
              </a:lnSpc>
            </a:pPr>
            <a:r>
              <a:rPr lang="nb-NO" sz="2000" dirty="0"/>
              <a:t>Noen applikasjoner tåler ikke mye tidsforsinkelse/latens</a:t>
            </a:r>
          </a:p>
          <a:p>
            <a:pPr lvl="3">
              <a:lnSpc>
                <a:spcPct val="90000"/>
              </a:lnSpc>
            </a:pPr>
            <a:r>
              <a:rPr lang="nb-NO" sz="1800" dirty="0"/>
              <a:t>Sanntidsprosesser, spill</a:t>
            </a:r>
          </a:p>
        </p:txBody>
      </p:sp>
      <p:sp>
        <p:nvSpPr>
          <p:cNvPr id="1024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21618C59-AB5A-4A09-86C6-D34EBC2C2D08}" type="slidenum">
              <a:rPr lang="en-US" smtClean="0"/>
              <a:pPr/>
              <a:t>31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BITRATE («båndbredde»)</a:t>
            </a:r>
            <a:endParaRPr lang="en-GB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Båndbredde heter egentlig </a:t>
            </a:r>
            <a:r>
              <a:rPr lang="nb-NO" dirty="0">
                <a:solidFill>
                  <a:schemeClr val="accent2"/>
                </a:solidFill>
              </a:rPr>
              <a:t>bitrate</a:t>
            </a:r>
            <a:r>
              <a:rPr lang="nb-NO" dirty="0"/>
              <a:t> på norsk</a:t>
            </a:r>
          </a:p>
          <a:p>
            <a:pPr lvl="1"/>
            <a:r>
              <a:rPr lang="nb-NO" dirty="0"/>
              <a:t>Båndbredde er en relatert størrelse som måles i Hz (signalbehandling)</a:t>
            </a:r>
          </a:p>
          <a:p>
            <a:pPr lvl="2"/>
            <a:r>
              <a:rPr lang="nb-NO" dirty="0"/>
              <a:t>Uttrykk for den </a:t>
            </a:r>
            <a:r>
              <a:rPr lang="nb-NO" dirty="0">
                <a:solidFill>
                  <a:schemeClr val="accent2"/>
                </a:solidFill>
              </a:rPr>
              <a:t>teoretiske</a:t>
            </a:r>
            <a:r>
              <a:rPr lang="nb-NO" dirty="0"/>
              <a:t> dataoverførings-kapasiteten på en </a:t>
            </a:r>
            <a:r>
              <a:rPr lang="nb-NO" dirty="0">
                <a:solidFill>
                  <a:schemeClr val="accent2"/>
                </a:solidFill>
              </a:rPr>
              <a:t>link</a:t>
            </a:r>
          </a:p>
          <a:p>
            <a:r>
              <a:rPr lang="nb-NO" dirty="0"/>
              <a:t>1 Mbps = 1 000 000 b/s</a:t>
            </a:r>
          </a:p>
          <a:p>
            <a:pPr lvl="1"/>
            <a:r>
              <a:rPr lang="nb-NO" dirty="0"/>
              <a:t>Merk at dette ikke er </a:t>
            </a:r>
            <a:r>
              <a:rPr lang="nb-NO" b="1" dirty="0"/>
              <a:t>Mi</a:t>
            </a:r>
            <a:r>
              <a:rPr lang="nb-NO" dirty="0"/>
              <a:t>, men «</a:t>
            </a:r>
            <a:r>
              <a:rPr lang="nb-NO" b="1" dirty="0"/>
              <a:t>m» </a:t>
            </a:r>
          </a:p>
          <a:p>
            <a:pPr lvl="1"/>
            <a:r>
              <a:rPr lang="nb-NO" dirty="0"/>
              <a:t>Cirka 108 KiB per sekund</a:t>
            </a:r>
          </a:p>
          <a:p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Latens</a:t>
            </a:r>
            <a:r>
              <a:rPr lang="nb-NO" dirty="0"/>
              <a:t> = «responstid» er ofte like viktig i forhold til </a:t>
            </a:r>
            <a:r>
              <a:rPr lang="nb-NO" b="1" dirty="0"/>
              <a:t>opplevelse</a:t>
            </a:r>
            <a:r>
              <a:rPr lang="nb-NO" dirty="0"/>
              <a:t> av ytelse…</a:t>
            </a:r>
            <a:endParaRPr lang="en-GB" dirty="0"/>
          </a:p>
        </p:txBody>
      </p:sp>
      <p:sp>
        <p:nvSpPr>
          <p:cNvPr id="1126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065F94D0-0324-4C93-9B3D-315533BA9473}" type="slidenum">
              <a:rPr lang="en-US" smtClean="0"/>
              <a:pPr/>
              <a:t>32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rot="568143">
            <a:off x="-7012" y="2577431"/>
            <a:ext cx="5749625" cy="670558"/>
          </a:xfrm>
        </p:spPr>
        <p:txBody>
          <a:bodyPr>
            <a:noAutofit/>
          </a:bodyPr>
          <a:lstStyle/>
          <a:p>
            <a:r>
              <a:rPr lang="nb-NO" sz="5400" dirty="0">
                <a:latin typeface="Algerian" pitchFamily="82" charset="0"/>
              </a:rPr>
              <a:t>World Wide Web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491680" y="4725144"/>
            <a:ext cx="6400800" cy="1512168"/>
          </a:xfrm>
        </p:spPr>
        <p:txBody>
          <a:bodyPr>
            <a:normAutofit/>
          </a:bodyPr>
          <a:lstStyle/>
          <a:p>
            <a:r>
              <a:rPr lang="nb-NO" dirty="0"/>
              <a:t>Noen sentrale protokoller og begreper</a:t>
            </a:r>
          </a:p>
        </p:txBody>
      </p:sp>
      <p:sp>
        <p:nvSpPr>
          <p:cNvPr id="2" name="TextBox 1"/>
          <p:cNvSpPr txBox="1"/>
          <p:nvPr>
            <p:custDataLst>
              <p:tags r:id="rId4"/>
            </p:custDataLst>
          </p:nvPr>
        </p:nvSpPr>
        <p:spPr>
          <a:xfrm>
            <a:off x="35496" y="908720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hlinkClick r:id="rId8"/>
              </a:rPr>
              <a:t>http://info.cern.ch/hypertext/WWW/TheProject.html</a:t>
            </a:r>
            <a:br>
              <a:rPr lang="nb-NO" sz="3200" dirty="0"/>
            </a:br>
            <a:r>
              <a:rPr lang="nb-NO" sz="2000" dirty="0"/>
              <a:t>var den første «hjemmesiden»</a:t>
            </a:r>
            <a:br>
              <a:rPr lang="nb-NO" sz="2000" dirty="0"/>
            </a:br>
            <a:r>
              <a:rPr lang="nb-NO" sz="2000" dirty="0"/>
              <a:t>publisert 6. August 1991</a:t>
            </a:r>
          </a:p>
        </p:txBody>
      </p:sp>
      <p:grpSp>
        <p:nvGrpSpPr>
          <p:cNvPr id="10" name="Group 9"/>
          <p:cNvGrpSpPr/>
          <p:nvPr>
            <p:custDataLst>
              <p:tags r:id="rId5"/>
            </p:custDataLst>
          </p:nvPr>
        </p:nvGrpSpPr>
        <p:grpSpPr>
          <a:xfrm>
            <a:off x="5758602" y="1772816"/>
            <a:ext cx="3328155" cy="2420723"/>
            <a:chOff x="5758602" y="1772816"/>
            <a:chExt cx="3328155" cy="2420723"/>
          </a:xfrm>
        </p:grpSpPr>
        <p:pic>
          <p:nvPicPr>
            <p:cNvPr id="234498" name="Picture 2" descr="http://www.todayifoundout.com/wp-content/uploads/2010/05/firsteverwebserver.jpg" title="Den første Web-server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LightScreen trans="50000" gridSize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865" y="1772816"/>
              <a:ext cx="3227631" cy="2420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758602" y="3731874"/>
              <a:ext cx="3328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400" dirty="0">
                  <a:solidFill>
                    <a:srgbClr val="FF0000"/>
                  </a:solidFill>
                </a:rPr>
                <a:t>Den første </a:t>
              </a:r>
              <a:r>
                <a:rPr lang="nb-NO" sz="2400" dirty="0" err="1">
                  <a:solidFill>
                    <a:srgbClr val="FF0000"/>
                  </a:solidFill>
                </a:rPr>
                <a:t>httpd</a:t>
              </a:r>
              <a:r>
                <a:rPr lang="nb-NO" sz="2400" dirty="0">
                  <a:solidFill>
                    <a:srgbClr val="FF0000"/>
                  </a:solidFill>
                </a:rPr>
                <a:t>-serveren</a:t>
              </a:r>
              <a:endParaRPr lang="nb-NO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>
            <p:custDataLst>
              <p:tags r:id="rId6"/>
            </p:custDataLst>
          </p:nvPr>
        </p:nvGrpSpPr>
        <p:grpSpPr>
          <a:xfrm>
            <a:off x="147509" y="3429000"/>
            <a:ext cx="2100020" cy="2808312"/>
            <a:chOff x="147509" y="3429000"/>
            <a:chExt cx="2100020" cy="2808312"/>
          </a:xfrm>
        </p:grpSpPr>
        <p:pic>
          <p:nvPicPr>
            <p:cNvPr id="234500" name="Picture 4" descr="http://1.bp.blogspot.com/_7coTKBYnVFM/R1BtykS0rLI/AAAAAAAAAlU/15QSsITod6k/s1600-R/berners-lee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" y="3429000"/>
              <a:ext cx="2100020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95172" y="5445224"/>
              <a:ext cx="20523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000" b="1" dirty="0">
                  <a:solidFill>
                    <a:srgbClr val="FF0000"/>
                  </a:solidFill>
                </a:rPr>
                <a:t>Tim Berners-Lee</a:t>
              </a:r>
              <a:br>
                <a:rPr lang="nb-NO" sz="2000" b="1" dirty="0">
                  <a:solidFill>
                    <a:srgbClr val="FF0000"/>
                  </a:solidFill>
                </a:rPr>
              </a:br>
              <a:r>
                <a:rPr lang="nb-NO" sz="2000" dirty="0">
                  <a:solidFill>
                    <a:srgbClr val="FF0000"/>
                  </a:solidFill>
                </a:rPr>
                <a:t>skrev begge</a:t>
              </a:r>
              <a:endParaRPr lang="nb-NO" sz="32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Klient/tjener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850" y="1143000"/>
            <a:ext cx="8496622" cy="5257800"/>
          </a:xfrm>
        </p:spPr>
        <p:txBody>
          <a:bodyPr/>
          <a:lstStyle/>
          <a:p>
            <a:r>
              <a:rPr lang="nb-NO" dirty="0"/>
              <a:t>Typisk oppsett i et </a:t>
            </a:r>
            <a:br>
              <a:rPr lang="nb-NO" dirty="0"/>
            </a:br>
            <a:r>
              <a:rPr lang="nb-NO" dirty="0"/>
              <a:t>nettverk</a:t>
            </a:r>
          </a:p>
          <a:p>
            <a:pPr marL="0" indent="0">
              <a:buNone/>
            </a:pPr>
            <a:r>
              <a:rPr lang="nb-NO" dirty="0">
                <a:solidFill>
                  <a:srgbClr val="FF0000"/>
                </a:solidFill>
              </a:rPr>
              <a:t>Klient</a:t>
            </a:r>
          </a:p>
          <a:p>
            <a:pPr lvl="1"/>
            <a:r>
              <a:rPr lang="nb-NO" dirty="0"/>
              <a:t>Tar initiativet</a:t>
            </a:r>
          </a:p>
          <a:p>
            <a:pPr lvl="1"/>
            <a:r>
              <a:rPr lang="nb-NO" dirty="0"/>
              <a:t>Ber om en service/tjeneste fra </a:t>
            </a:r>
            <a:br>
              <a:rPr lang="nb-NO" dirty="0"/>
            </a:br>
            <a:r>
              <a:rPr lang="nb-NO" dirty="0"/>
              <a:t>tjeneren</a:t>
            </a:r>
          </a:p>
          <a:p>
            <a:pPr lvl="1"/>
            <a:r>
              <a:rPr lang="nb-NO" dirty="0"/>
              <a:t>På web er klienten i </a:t>
            </a:r>
            <a:r>
              <a:rPr lang="nb-NO" dirty="0" err="1">
                <a:solidFill>
                  <a:srgbClr val="FF0000"/>
                </a:solidFill>
              </a:rPr>
              <a:t>browseren</a:t>
            </a:r>
            <a:endParaRPr lang="nb-NO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b-NO" dirty="0">
                <a:solidFill>
                  <a:srgbClr val="FF0000"/>
                </a:solidFill>
              </a:rPr>
              <a:t>Tjener</a:t>
            </a:r>
          </a:p>
          <a:p>
            <a:pPr lvl="1"/>
            <a:r>
              <a:rPr lang="nb-NO" dirty="0"/>
              <a:t>Leverer etterspurt service til klienten</a:t>
            </a:r>
          </a:p>
          <a:p>
            <a:pPr lvl="1"/>
            <a:r>
              <a:rPr lang="nb-NO" dirty="0"/>
              <a:t>På web er dette </a:t>
            </a:r>
            <a:r>
              <a:rPr lang="nb-NO" dirty="0" err="1">
                <a:solidFill>
                  <a:srgbClr val="FF0000"/>
                </a:solidFill>
              </a:rPr>
              <a:t>web-serveren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819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62B6290F-076C-4C9C-B481-4FE0023995B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197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-32011"/>
            <a:ext cx="39624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Klient/tjener: poeng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Du </a:t>
            </a:r>
            <a:r>
              <a:rPr lang="nb-NO" b="1" dirty="0"/>
              <a:t>ser</a:t>
            </a:r>
            <a:r>
              <a:rPr lang="nb-NO" dirty="0"/>
              <a:t> svært lite av hva som skjer «under panseret» i </a:t>
            </a:r>
            <a:r>
              <a:rPr lang="nb-NO" dirty="0" err="1"/>
              <a:t>browseren</a:t>
            </a:r>
            <a:r>
              <a:rPr lang="nb-NO" dirty="0"/>
              <a:t>.</a:t>
            </a:r>
          </a:p>
          <a:p>
            <a:r>
              <a:rPr lang="nb-NO" dirty="0"/>
              <a:t>Det du oppfatter som «en side» er resultatet av mengdevis av enkeltutvekslinger av forespørsler og svar</a:t>
            </a:r>
          </a:p>
          <a:p>
            <a:pPr lvl="1"/>
            <a:r>
              <a:rPr lang="nb-NO" dirty="0"/>
              <a:t>F.eks. er hvert enkelt bilde i siden resultatet av en separat forespørsel (GET) og svar (200 OK + fil innhold)</a:t>
            </a:r>
          </a:p>
          <a:p>
            <a:r>
              <a:rPr lang="nb-NO" dirty="0"/>
              <a:t>For å kunne </a:t>
            </a:r>
            <a:r>
              <a:rPr lang="nb-NO" dirty="0" err="1"/>
              <a:t>feilsøke</a:t>
            </a:r>
            <a:r>
              <a:rPr lang="nb-NO" dirty="0"/>
              <a:t> må vi hele tiden huske hva som egentlig foregår…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35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0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Chrome</a:t>
            </a:r>
            <a:r>
              <a:rPr lang="nb-NO" dirty="0"/>
              <a:t>: </a:t>
            </a:r>
            <a:r>
              <a:rPr lang="nb-NO" dirty="0" err="1"/>
              <a:t>Ctrl</a:t>
            </a:r>
            <a:r>
              <a:rPr lang="nb-NO" dirty="0"/>
              <a:t>-</a:t>
            </a:r>
            <a:r>
              <a:rPr lang="nb-NO" dirty="0" err="1"/>
              <a:t>Shft</a:t>
            </a:r>
            <a:r>
              <a:rPr lang="nb-NO" dirty="0"/>
              <a:t>-I </a:t>
            </a:r>
            <a:r>
              <a:rPr lang="nb-NO" sz="3600" dirty="0"/>
              <a:t>(Developer Tools)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72200" y="1124744"/>
            <a:ext cx="2771800" cy="5112568"/>
          </a:xfrm>
        </p:spPr>
        <p:txBody>
          <a:bodyPr>
            <a:normAutofit/>
          </a:bodyPr>
          <a:lstStyle/>
          <a:p>
            <a:r>
              <a:rPr lang="nb-NO" dirty="0"/>
              <a:t>Ved sjekke under </a:t>
            </a:r>
            <a:r>
              <a:rPr lang="nb-NO" b="1" dirty="0"/>
              <a:t>Network</a:t>
            </a:r>
            <a:r>
              <a:rPr lang="nb-NO" dirty="0"/>
              <a:t> får du se mer av hva som har foregått før siden endelig ble </a:t>
            </a:r>
            <a:r>
              <a:rPr lang="nb-NO" dirty="0" err="1"/>
              <a:t>rendret</a:t>
            </a:r>
            <a:r>
              <a:rPr lang="nb-NO" dirty="0"/>
              <a:t> i </a:t>
            </a:r>
            <a:r>
              <a:rPr lang="nb-NO" dirty="0" err="1"/>
              <a:t>browseren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36</a:t>
            </a:fld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E0BD5-5EC8-499B-ABFE-C49B34E64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72816"/>
            <a:ext cx="6700750" cy="40799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877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er en </a:t>
            </a:r>
            <a:r>
              <a:rPr lang="nb-NO" dirty="0" err="1"/>
              <a:t>browser/nettleser</a:t>
            </a:r>
            <a:r>
              <a:rPr lang="nb-NO" dirty="0"/>
              <a:t>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7544" y="908720"/>
            <a:ext cx="8229600" cy="93610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Programvare som kjører </a:t>
            </a:r>
            <a:r>
              <a:rPr lang="nb-NO" dirty="0" err="1"/>
              <a:t>klient-delen</a:t>
            </a:r>
            <a:r>
              <a:rPr lang="nb-NO" dirty="0"/>
              <a:t> av en </a:t>
            </a:r>
            <a:r>
              <a:rPr lang="nb-NO" dirty="0" err="1"/>
              <a:t>web-applikasjon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33E190-EE97-4455-B2F0-D88333E113A5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>
            <p:custDataLst>
              <p:tags r:id="rId5"/>
            </p:custDataLst>
          </p:nvPr>
        </p:nvGrpSpPr>
        <p:grpSpPr>
          <a:xfrm>
            <a:off x="611560" y="5517232"/>
            <a:ext cx="1656184" cy="792088"/>
            <a:chOff x="611560" y="5445224"/>
            <a:chExt cx="1656184" cy="792088"/>
          </a:xfrm>
        </p:grpSpPr>
        <p:sp>
          <p:nvSpPr>
            <p:cNvPr id="9" name="Rounded Rectangle 8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5576" y="5517232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>
                  <a:solidFill>
                    <a:schemeClr val="bg1"/>
                  </a:solidFill>
                </a:rPr>
                <a:t>Nettverk</a:t>
              </a:r>
            </a:p>
          </p:txBody>
        </p:sp>
      </p:grpSp>
      <p:grpSp>
        <p:nvGrpSpPr>
          <p:cNvPr id="12" name="Group 11"/>
          <p:cNvGrpSpPr/>
          <p:nvPr>
            <p:custDataLst>
              <p:tags r:id="rId6"/>
            </p:custDataLst>
          </p:nvPr>
        </p:nvGrpSpPr>
        <p:grpSpPr>
          <a:xfrm>
            <a:off x="2483768" y="5517232"/>
            <a:ext cx="1656184" cy="792088"/>
            <a:chOff x="611560" y="5445224"/>
            <a:chExt cx="1656184" cy="792088"/>
          </a:xfrm>
        </p:grpSpPr>
        <p:sp>
          <p:nvSpPr>
            <p:cNvPr id="13" name="Rounded Rectangle 12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560" y="5445224"/>
              <a:ext cx="16561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dirty="0" err="1">
                  <a:solidFill>
                    <a:schemeClr val="bg1"/>
                  </a:solidFill>
                </a:rPr>
                <a:t>Javascript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r>
                <a:rPr lang="nb-NO" sz="2000" dirty="0">
                  <a:solidFill>
                    <a:schemeClr val="bg1"/>
                  </a:solidFill>
                </a:rPr>
                <a:t>Interpreterer</a:t>
              </a:r>
            </a:p>
          </p:txBody>
        </p:sp>
      </p:grpSp>
      <p:grpSp>
        <p:nvGrpSpPr>
          <p:cNvPr id="15" name="Group 14"/>
          <p:cNvGrpSpPr/>
          <p:nvPr>
            <p:custDataLst>
              <p:tags r:id="rId7"/>
            </p:custDataLst>
          </p:nvPr>
        </p:nvGrpSpPr>
        <p:grpSpPr>
          <a:xfrm>
            <a:off x="4427984" y="5517232"/>
            <a:ext cx="1656184" cy="792088"/>
            <a:chOff x="611560" y="5445224"/>
            <a:chExt cx="1656184" cy="792088"/>
          </a:xfrm>
        </p:grpSpPr>
        <p:sp>
          <p:nvSpPr>
            <p:cNvPr id="16" name="Rounded Rectangle 15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560" y="5445224"/>
              <a:ext cx="16561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dirty="0">
                  <a:solidFill>
                    <a:schemeClr val="bg1"/>
                  </a:solidFill>
                </a:rPr>
                <a:t>XML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r>
                <a:rPr lang="nb-NO" sz="2000" dirty="0">
                  <a:solidFill>
                    <a:schemeClr val="bg1"/>
                  </a:solidFill>
                </a:rPr>
                <a:t>Parser</a:t>
              </a:r>
            </a:p>
          </p:txBody>
        </p:sp>
      </p:grpSp>
      <p:grpSp>
        <p:nvGrpSpPr>
          <p:cNvPr id="18" name="Group 17"/>
          <p:cNvGrpSpPr/>
          <p:nvPr>
            <p:custDataLst>
              <p:tags r:id="rId8"/>
            </p:custDataLst>
          </p:nvPr>
        </p:nvGrpSpPr>
        <p:grpSpPr>
          <a:xfrm>
            <a:off x="6444208" y="5445224"/>
            <a:ext cx="2448272" cy="792088"/>
            <a:chOff x="611560" y="5445224"/>
            <a:chExt cx="1656184" cy="792088"/>
          </a:xfrm>
        </p:grpSpPr>
        <p:sp>
          <p:nvSpPr>
            <p:cNvPr id="19" name="Rounded Rectangle 18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1560" y="5445224"/>
              <a:ext cx="16561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dirty="0">
                  <a:solidFill>
                    <a:schemeClr val="bg1"/>
                  </a:solidFill>
                </a:rPr>
                <a:t>Grafiske bibliotek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r>
                <a:rPr lang="nb-NO" sz="2000" dirty="0">
                  <a:solidFill>
                    <a:schemeClr val="bg1"/>
                  </a:solidFill>
                </a:rPr>
                <a:t>(Operativsystem)</a:t>
              </a:r>
            </a:p>
          </p:txBody>
        </p:sp>
      </p:grpSp>
      <p:grpSp>
        <p:nvGrpSpPr>
          <p:cNvPr id="21" name="Group 20"/>
          <p:cNvGrpSpPr/>
          <p:nvPr>
            <p:custDataLst>
              <p:tags r:id="rId9"/>
            </p:custDataLst>
          </p:nvPr>
        </p:nvGrpSpPr>
        <p:grpSpPr>
          <a:xfrm>
            <a:off x="611560" y="4221090"/>
            <a:ext cx="6336704" cy="894933"/>
            <a:chOff x="611560" y="5353595"/>
            <a:chExt cx="1656184" cy="1138772"/>
          </a:xfrm>
        </p:grpSpPr>
        <p:sp>
          <p:nvSpPr>
            <p:cNvPr id="22" name="Rounded Rectangle 21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1560" y="5353595"/>
              <a:ext cx="1656184" cy="113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800" dirty="0">
                  <a:solidFill>
                    <a:schemeClr val="bg1"/>
                  </a:solidFill>
                </a:rPr>
                <a:t>Rendering Motor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>
            <p:custDataLst>
              <p:tags r:id="rId10"/>
            </p:custDataLst>
          </p:nvPr>
        </p:nvGrpSpPr>
        <p:grpSpPr>
          <a:xfrm>
            <a:off x="611560" y="3212976"/>
            <a:ext cx="6336704" cy="1138773"/>
            <a:chOff x="611560" y="5350323"/>
            <a:chExt cx="1656184" cy="1500764"/>
          </a:xfrm>
        </p:grpSpPr>
        <p:sp>
          <p:nvSpPr>
            <p:cNvPr id="26" name="Rounded Rectangle 25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5350323"/>
              <a:ext cx="1656184" cy="150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800" dirty="0" err="1">
                  <a:solidFill>
                    <a:schemeClr val="bg1"/>
                  </a:solidFill>
                </a:rPr>
                <a:t>Browser</a:t>
              </a:r>
              <a:r>
                <a:rPr lang="nb-NO" sz="4800" dirty="0">
                  <a:solidFill>
                    <a:schemeClr val="bg1"/>
                  </a:solidFill>
                </a:rPr>
                <a:t> Motor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>
            <p:custDataLst>
              <p:tags r:id="rId11"/>
            </p:custDataLst>
          </p:nvPr>
        </p:nvGrpSpPr>
        <p:grpSpPr>
          <a:xfrm>
            <a:off x="611560" y="2204864"/>
            <a:ext cx="6912768" cy="648072"/>
            <a:chOff x="611560" y="5445224"/>
            <a:chExt cx="1656184" cy="792088"/>
          </a:xfrm>
        </p:grpSpPr>
        <p:sp>
          <p:nvSpPr>
            <p:cNvPr id="29" name="Rounded Rectangle 28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1560" y="5445224"/>
              <a:ext cx="1656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000" dirty="0" err="1">
                  <a:solidFill>
                    <a:schemeClr val="bg1"/>
                  </a:solidFill>
                </a:rPr>
                <a:t>Bruker-grensesnitt</a:t>
              </a:r>
              <a:endParaRPr lang="nb-NO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>
            <p:custDataLst>
              <p:tags r:id="rId12"/>
            </p:custDataLst>
          </p:nvPr>
        </p:nvGrpSpPr>
        <p:grpSpPr>
          <a:xfrm rot="5400000">
            <a:off x="7139609" y="2725471"/>
            <a:ext cx="2448272" cy="830997"/>
            <a:chOff x="611560" y="5414446"/>
            <a:chExt cx="1656184" cy="830997"/>
          </a:xfrm>
        </p:grpSpPr>
        <p:sp>
          <p:nvSpPr>
            <p:cNvPr id="32" name="Rounded Rectangle 31"/>
            <p:cNvSpPr/>
            <p:nvPr/>
          </p:nvSpPr>
          <p:spPr>
            <a:xfrm>
              <a:off x="611560" y="5445224"/>
              <a:ext cx="1656184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1560" y="5414446"/>
              <a:ext cx="1656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dirty="0">
                  <a:solidFill>
                    <a:schemeClr val="bg1"/>
                  </a:solidFill>
                </a:rPr>
                <a:t>Persistente</a:t>
              </a:r>
              <a:br>
                <a:rPr lang="nb-NO" sz="2400" dirty="0">
                  <a:solidFill>
                    <a:schemeClr val="bg1"/>
                  </a:solidFill>
                </a:rPr>
              </a:br>
              <a:r>
                <a:rPr lang="nb-NO" sz="2400" dirty="0">
                  <a:solidFill>
                    <a:schemeClr val="bg1"/>
                  </a:solidFill>
                </a:rPr>
                <a:t>Data (-lager)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Straight Arrow Connector 34"/>
          <p:cNvCxnSpPr/>
          <p:nvPr>
            <p:custDataLst>
              <p:tags r:id="rId13"/>
            </p:custDataLst>
          </p:nvPr>
        </p:nvCxnSpPr>
        <p:spPr>
          <a:xfrm rot="5400000">
            <a:off x="3852714" y="3068166"/>
            <a:ext cx="432048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>
            <p:custDataLst>
              <p:tags r:id="rId14"/>
            </p:custDataLst>
          </p:nvPr>
        </p:nvCxnSpPr>
        <p:spPr>
          <a:xfrm rot="5400000">
            <a:off x="972394" y="5228406"/>
            <a:ext cx="57606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>
            <p:custDataLst>
              <p:tags r:id="rId15"/>
            </p:custDataLst>
          </p:nvPr>
        </p:nvCxnSpPr>
        <p:spPr>
          <a:xfrm rot="5400000">
            <a:off x="5940946" y="4148286"/>
            <a:ext cx="2592288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>
            <p:custDataLst>
              <p:tags r:id="rId16"/>
            </p:custDataLst>
          </p:nvPr>
        </p:nvCxnSpPr>
        <p:spPr>
          <a:xfrm rot="5400000">
            <a:off x="3852714" y="4076278"/>
            <a:ext cx="432048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>
            <p:custDataLst>
              <p:tags r:id="rId17"/>
            </p:custDataLst>
          </p:nvPr>
        </p:nvCxnSpPr>
        <p:spPr>
          <a:xfrm rot="5400000">
            <a:off x="2952614" y="5265204"/>
            <a:ext cx="647278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>
            <p:custDataLst>
              <p:tags r:id="rId18"/>
            </p:custDataLst>
          </p:nvPr>
        </p:nvCxnSpPr>
        <p:spPr>
          <a:xfrm rot="5400000">
            <a:off x="5003254" y="5229200"/>
            <a:ext cx="576858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>
            <p:custDataLst>
              <p:tags r:id="rId19"/>
            </p:custDataLst>
          </p:nvPr>
        </p:nvCxnSpPr>
        <p:spPr>
          <a:xfrm rot="5400000">
            <a:off x="6444208" y="5229200"/>
            <a:ext cx="576858" cy="79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>
            <p:custDataLst>
              <p:tags r:id="rId20"/>
            </p:custDataLst>
          </p:nvPr>
        </p:nvCxnSpPr>
        <p:spPr>
          <a:xfrm>
            <a:off x="6949058" y="3573016"/>
            <a:ext cx="1007318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0" idx="3"/>
          </p:cNvCxnSpPr>
          <p:nvPr>
            <p:custDataLst>
              <p:tags r:id="rId21"/>
            </p:custDataLst>
          </p:nvPr>
        </p:nvCxnSpPr>
        <p:spPr>
          <a:xfrm flipV="1">
            <a:off x="7524328" y="2492896"/>
            <a:ext cx="432048" cy="155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>
            <p:custDataLst>
              <p:tags r:id="rId22"/>
            </p:custDataLst>
          </p:nvPr>
        </p:nvGrpSpPr>
        <p:grpSpPr>
          <a:xfrm>
            <a:off x="323528" y="1772816"/>
            <a:ext cx="7272808" cy="3240359"/>
            <a:chOff x="323528" y="1772816"/>
            <a:chExt cx="7272808" cy="3240359"/>
          </a:xfrm>
        </p:grpSpPr>
        <p:sp>
          <p:nvSpPr>
            <p:cNvPr id="2" name="Rounded Rectangle 1"/>
            <p:cNvSpPr/>
            <p:nvPr/>
          </p:nvSpPr>
          <p:spPr>
            <a:xfrm>
              <a:off x="323528" y="1772816"/>
              <a:ext cx="7272808" cy="32403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12017" y="1772816"/>
              <a:ext cx="3975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400" dirty="0">
                  <a:solidFill>
                    <a:srgbClr val="FF0000"/>
                  </a:solidFill>
                </a:rPr>
                <a:t>Presentasjon av html/</a:t>
              </a:r>
              <a:r>
                <a:rPr lang="nb-NO" sz="2400" dirty="0" err="1">
                  <a:solidFill>
                    <a:srgbClr val="FF0000"/>
                  </a:solidFill>
                </a:rPr>
                <a:t>css</a:t>
              </a:r>
              <a:r>
                <a:rPr lang="nb-NO" sz="2400" dirty="0">
                  <a:solidFill>
                    <a:srgbClr val="FF0000"/>
                  </a:solidFill>
                </a:rPr>
                <a:t>/script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51520" y="116632"/>
            <a:ext cx="8435280" cy="720080"/>
          </a:xfrm>
        </p:spPr>
        <p:txBody>
          <a:bodyPr>
            <a:noAutofit/>
          </a:bodyPr>
          <a:lstStyle/>
          <a:p>
            <a:r>
              <a:rPr lang="nb-NO" sz="6000" dirty="0"/>
              <a:t>Arkitektur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79512" y="1052736"/>
            <a:ext cx="4038600" cy="5073427"/>
          </a:xfrm>
        </p:spPr>
        <p:txBody>
          <a:bodyPr>
            <a:normAutofit fontScale="77500" lnSpcReduction="20000"/>
          </a:bodyPr>
          <a:lstStyle/>
          <a:p>
            <a:r>
              <a:rPr lang="nb-NO" dirty="0" err="1"/>
              <a:t>Bruker-grensesnitt</a:t>
            </a:r>
            <a:r>
              <a:rPr lang="nb-NO" dirty="0"/>
              <a:t> (UI)</a:t>
            </a:r>
          </a:p>
          <a:p>
            <a:pPr lvl="1"/>
            <a:r>
              <a:rPr lang="nb-NO" dirty="0" err="1"/>
              <a:t>Toolbar</a:t>
            </a:r>
            <a:r>
              <a:rPr lang="nb-NO" dirty="0"/>
              <a:t>, nedlastingsinfo, knapper, </a:t>
            </a:r>
            <a:r>
              <a:rPr lang="nb-NO" dirty="0" err="1"/>
              <a:t>printing</a:t>
            </a:r>
            <a:r>
              <a:rPr lang="nb-NO" dirty="0"/>
              <a:t>,..</a:t>
            </a:r>
          </a:p>
          <a:p>
            <a:r>
              <a:rPr lang="nb-NO" dirty="0" err="1"/>
              <a:t>Browser</a:t>
            </a:r>
            <a:r>
              <a:rPr lang="nb-NO" dirty="0"/>
              <a:t> motor</a:t>
            </a:r>
          </a:p>
          <a:p>
            <a:pPr lvl="1"/>
            <a:r>
              <a:rPr lang="nb-NO" dirty="0"/>
              <a:t>Høynivå grensesnitt mot Rendering motor</a:t>
            </a:r>
          </a:p>
          <a:p>
            <a:pPr lvl="1"/>
            <a:r>
              <a:rPr lang="nb-NO" dirty="0"/>
              <a:t>Laster URI, støtter ”surfing”: frem, tilbake, </a:t>
            </a:r>
            <a:r>
              <a:rPr lang="nb-NO" dirty="0" err="1"/>
              <a:t>reload</a:t>
            </a:r>
            <a:r>
              <a:rPr lang="nb-NO" dirty="0"/>
              <a:t>,..</a:t>
            </a:r>
          </a:p>
          <a:p>
            <a:r>
              <a:rPr lang="nb-NO" dirty="0"/>
              <a:t>Rendering motor</a:t>
            </a:r>
          </a:p>
          <a:p>
            <a:pPr lvl="1"/>
            <a:r>
              <a:rPr lang="nb-NO" dirty="0"/>
              <a:t>Beregner </a:t>
            </a:r>
            <a:r>
              <a:rPr lang="nb-NO" dirty="0" err="1"/>
              <a:t>side-layout</a:t>
            </a:r>
            <a:r>
              <a:rPr lang="nb-NO" dirty="0"/>
              <a:t> og viser frem.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Parser</a:t>
            </a:r>
            <a:r>
              <a:rPr lang="nb-NO" dirty="0"/>
              <a:t> html, </a:t>
            </a:r>
            <a:r>
              <a:rPr lang="nb-NO" dirty="0" err="1"/>
              <a:t>css</a:t>
            </a:r>
            <a:r>
              <a:rPr lang="nb-NO" dirty="0"/>
              <a:t>, …</a:t>
            </a:r>
          </a:p>
          <a:p>
            <a:r>
              <a:rPr lang="nb-NO" dirty="0"/>
              <a:t>Nettverk</a:t>
            </a:r>
          </a:p>
          <a:p>
            <a:pPr lvl="1"/>
            <a:r>
              <a:rPr lang="nb-NO" dirty="0"/>
              <a:t>Står for filoverføring (http, ftp, ..)</a:t>
            </a:r>
          </a:p>
          <a:p>
            <a:pPr lvl="1"/>
            <a:r>
              <a:rPr lang="nb-NO" dirty="0"/>
              <a:t>Oversetter mellom </a:t>
            </a:r>
            <a:r>
              <a:rPr lang="nb-NO" dirty="0" err="1"/>
              <a:t>char-set</a:t>
            </a:r>
            <a:r>
              <a:rPr lang="nb-NO" dirty="0"/>
              <a:t>, kan MIME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Cache</a:t>
            </a:r>
            <a:endParaRPr lang="nb-NO" dirty="0">
              <a:solidFill>
                <a:srgbClr val="FF0000"/>
              </a:solidFill>
            </a:endParaRPr>
          </a:p>
          <a:p>
            <a:endParaRPr lang="nb-NO" dirty="0"/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247456" y="2420888"/>
            <a:ext cx="4896544" cy="3705275"/>
          </a:xfrm>
        </p:spPr>
        <p:txBody>
          <a:bodyPr>
            <a:normAutofit fontScale="77500" lnSpcReduction="20000"/>
          </a:bodyPr>
          <a:lstStyle/>
          <a:p>
            <a:r>
              <a:rPr lang="nb-NO" dirty="0" err="1"/>
              <a:t>Javascript</a:t>
            </a:r>
            <a:r>
              <a:rPr lang="nb-NO" dirty="0"/>
              <a:t> Interpreterer</a:t>
            </a:r>
          </a:p>
          <a:p>
            <a:pPr lvl="1"/>
            <a:r>
              <a:rPr lang="nb-NO" dirty="0"/>
              <a:t>Kjører </a:t>
            </a:r>
            <a:r>
              <a:rPr lang="nb-NO" dirty="0" err="1"/>
              <a:t>Javascript</a:t>
            </a:r>
            <a:endParaRPr lang="nb-NO" dirty="0"/>
          </a:p>
          <a:p>
            <a:r>
              <a:rPr lang="nb-NO" dirty="0"/>
              <a:t>XML Parser</a:t>
            </a:r>
          </a:p>
          <a:p>
            <a:pPr lvl="1"/>
            <a:r>
              <a:rPr lang="nb-NO" dirty="0"/>
              <a:t>Parser </a:t>
            </a:r>
            <a:r>
              <a:rPr lang="nb-NO" dirty="0" err="1"/>
              <a:t>html/xml</a:t>
            </a:r>
            <a:r>
              <a:rPr lang="nb-NO" dirty="0"/>
              <a:t> til et </a:t>
            </a:r>
            <a:r>
              <a:rPr lang="nb-NO" b="1" dirty="0" err="1"/>
              <a:t>DOM</a:t>
            </a:r>
            <a:r>
              <a:rPr lang="nb-NO" dirty="0" err="1"/>
              <a:t>-tre</a:t>
            </a:r>
            <a:endParaRPr lang="nb-NO" dirty="0"/>
          </a:p>
          <a:p>
            <a:r>
              <a:rPr lang="nb-NO" dirty="0"/>
              <a:t>Grafikkbibliotek</a:t>
            </a:r>
          </a:p>
          <a:p>
            <a:pPr lvl="1"/>
            <a:r>
              <a:rPr lang="nb-NO" dirty="0"/>
              <a:t>Tegne-, meny- og </a:t>
            </a:r>
            <a:r>
              <a:rPr lang="nb-NO" dirty="0" err="1"/>
              <a:t>vindus-rutinene</a:t>
            </a:r>
            <a:endParaRPr lang="nb-NO" dirty="0"/>
          </a:p>
          <a:p>
            <a:pPr lvl="1"/>
            <a:r>
              <a:rPr lang="nb-NO" dirty="0"/>
              <a:t>Fonter</a:t>
            </a:r>
          </a:p>
          <a:p>
            <a:r>
              <a:rPr lang="nb-NO" dirty="0"/>
              <a:t>Persistente data</a:t>
            </a:r>
          </a:p>
          <a:p>
            <a:pPr lvl="1"/>
            <a:r>
              <a:rPr lang="nb-NO" dirty="0"/>
              <a:t>Lagre bokmerker, sertifikater, personlig konfigurering</a:t>
            </a:r>
          </a:p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38</a:t>
            </a:fld>
            <a:endParaRPr lang="nb-NO"/>
          </a:p>
        </p:txBody>
      </p:sp>
      <p:pic>
        <p:nvPicPr>
          <p:cNvPr id="221186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264238"/>
            <a:ext cx="4499992" cy="206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85"/>
            <a:ext cx="8424936" cy="63408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Layout motor</a:t>
            </a:r>
            <a:r>
              <a:rPr lang="nb-NO" dirty="0"/>
              <a:t> = browser + rendering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Rendering og </a:t>
            </a:r>
            <a:r>
              <a:rPr lang="nb-NO" dirty="0" err="1"/>
              <a:t>browser</a:t>
            </a:r>
            <a:r>
              <a:rPr lang="nb-NO" dirty="0"/>
              <a:t> motoren kombineres ofte i en Layout motor.</a:t>
            </a:r>
          </a:p>
          <a:p>
            <a:r>
              <a:rPr lang="nb-NO" dirty="0"/>
              <a:t>Opera</a:t>
            </a:r>
          </a:p>
          <a:p>
            <a:pPr lvl="1"/>
            <a:r>
              <a:rPr lang="nb-NO" dirty="0"/>
              <a:t>Presto</a:t>
            </a:r>
          </a:p>
          <a:p>
            <a:pPr lvl="1"/>
            <a:r>
              <a:rPr lang="nb-NO" dirty="0"/>
              <a:t>men de gikk  i 2013 over til samme som…  </a:t>
            </a:r>
          </a:p>
          <a:p>
            <a:r>
              <a:rPr lang="nb-NO" dirty="0"/>
              <a:t>Safari + </a:t>
            </a:r>
            <a:r>
              <a:rPr lang="nb-NO" dirty="0" err="1"/>
              <a:t>Chrome</a:t>
            </a:r>
            <a:endParaRPr lang="nb-NO" dirty="0"/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WebKit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 err="1"/>
              <a:t>Firefox</a:t>
            </a:r>
            <a:r>
              <a:rPr lang="nb-NO" dirty="0"/>
              <a:t> (Mozilla)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Gecko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/>
              <a:t>Lynx</a:t>
            </a:r>
          </a:p>
          <a:p>
            <a:pPr lvl="1"/>
            <a:r>
              <a:rPr lang="nb-NO" dirty="0" err="1"/>
              <a:t>Libwww</a:t>
            </a:r>
            <a:r>
              <a:rPr lang="nb-NO" dirty="0"/>
              <a:t> + </a:t>
            </a:r>
            <a:r>
              <a:rPr lang="nb-NO" dirty="0" err="1"/>
              <a:t>Curses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6076050-817D-41BE-B882-0FB4DCB29A84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9552" y="258763"/>
            <a:ext cx="8375848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nb-NO" dirty="0"/>
              <a:t>Introduksjon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07504" y="1073900"/>
            <a:ext cx="4546848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nb-NO" dirty="0"/>
              <a:t>Hva er Internett?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Milliarder av computere i nett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Nettet tilgjengelig for ”alle”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Enkle brukergrensesnitt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nb-NO" dirty="0"/>
              <a:t>Ikke fullt så enkelt bak kulissene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nb-NO" dirty="0"/>
              <a:t>Et sett med </a:t>
            </a:r>
            <a:r>
              <a:rPr lang="nb-NO" dirty="0">
                <a:solidFill>
                  <a:srgbClr val="FF0000"/>
                </a:solidFill>
              </a:rPr>
              <a:t>standarder</a:t>
            </a:r>
            <a:r>
              <a:rPr lang="nb-NO" dirty="0"/>
              <a:t> for nettverks-kommunikasjon som sammenkopler ulikartede LAN og WAN (”</a:t>
            </a:r>
            <a:r>
              <a:rPr lang="nb-NO" b="1" dirty="0"/>
              <a:t>TCP/IP-</a:t>
            </a:r>
            <a:r>
              <a:rPr lang="nb-NO" b="1" dirty="0" err="1"/>
              <a:t>stacken</a:t>
            </a:r>
            <a:r>
              <a:rPr lang="nb-NO" dirty="0"/>
              <a:t>”)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nb-NO" dirty="0"/>
          </a:p>
        </p:txBody>
      </p:sp>
      <p:sp>
        <p:nvSpPr>
          <p:cNvPr id="1843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7559BA20-7461-418E-8BEB-23CB8B760159}" type="slidenum">
              <a:rPr lang="en-US"/>
              <a:pPr/>
              <a:t>4</a:t>
            </a:fld>
            <a:endParaRPr lang="en-US"/>
          </a:p>
        </p:txBody>
      </p:sp>
      <p:pic>
        <p:nvPicPr>
          <p:cNvPr id="18437" name="Picture 22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1073900"/>
            <a:ext cx="4283968" cy="533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 rot="2539691">
            <a:off x="4243701" y="2456799"/>
            <a:ext cx="5309467" cy="2363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cyberspace</a:t>
            </a:r>
            <a:r>
              <a:rPr lang="en-US" dirty="0"/>
              <a:t> [Gibson]: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/>
              <a:t>“</a:t>
            </a:r>
            <a:r>
              <a:rPr lang="en-US" sz="3200" i="1" dirty="0">
                <a:solidFill>
                  <a:srgbClr val="0000FF"/>
                </a:solidFill>
              </a:rPr>
              <a:t>a consensual hallucination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experienced daily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by billions of operators, </a:t>
            </a:r>
            <a:br>
              <a:rPr lang="en-US" sz="3200" i="1" dirty="0">
                <a:solidFill>
                  <a:srgbClr val="0000FF"/>
                </a:solidFill>
              </a:rPr>
            </a:br>
            <a:r>
              <a:rPr lang="en-US" sz="3200" i="1" dirty="0">
                <a:solidFill>
                  <a:srgbClr val="0000FF"/>
                </a:solidFill>
              </a:rPr>
              <a:t>in every nation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...</a:t>
            </a:r>
            <a:r>
              <a:rPr lang="en-US" sz="2400" dirty="0"/>
              <a:t>."</a:t>
            </a:r>
            <a:endParaRPr lang="nb-NO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365104"/>
            <a:ext cx="3131840" cy="25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221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67410" y="3933056"/>
            <a:ext cx="3376590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Arkitekturer (2006)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40</a:t>
            </a:fld>
            <a:endParaRPr lang="nb-NO"/>
          </a:p>
        </p:txBody>
      </p:sp>
      <p:pic>
        <p:nvPicPr>
          <p:cNvPr id="222211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19872" y="980728"/>
            <a:ext cx="3768417" cy="295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2212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980728"/>
            <a:ext cx="3472061" cy="336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207752"/>
            <a:ext cx="8458200" cy="579438"/>
          </a:xfrm>
        </p:spPr>
        <p:txBody>
          <a:bodyPr>
            <a:normAutofit fontScale="90000"/>
          </a:bodyPr>
          <a:lstStyle/>
          <a:p>
            <a:r>
              <a:rPr lang="nb-NO" dirty="0"/>
              <a:t>Service i </a:t>
            </a:r>
            <a:r>
              <a:rPr lang="nb-NO" dirty="0" err="1">
                <a:solidFill>
                  <a:srgbClr val="FF0000"/>
                </a:solidFill>
              </a:rPr>
              <a:t>transportlag</a:t>
            </a:r>
            <a:r>
              <a:rPr lang="nb-NO" dirty="0"/>
              <a:t> protokoller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Transportlaget</a:t>
            </a:r>
            <a:r>
              <a:rPr lang="nb-NO" dirty="0"/>
              <a:t> sørger for kommunikasjon mellom prosesser som kjører på vertsmaskiner («hosts»)</a:t>
            </a:r>
          </a:p>
          <a:p>
            <a:r>
              <a:rPr lang="nb-NO" dirty="0">
                <a:solidFill>
                  <a:srgbClr val="FF0000"/>
                </a:solidFill>
              </a:rPr>
              <a:t>TCP</a:t>
            </a:r>
          </a:p>
          <a:p>
            <a:pPr lvl="1"/>
            <a:r>
              <a:rPr lang="nb-NO" dirty="0"/>
              <a:t>Forbindelsesorientert</a:t>
            </a:r>
          </a:p>
          <a:p>
            <a:pPr lvl="1"/>
            <a:r>
              <a:rPr lang="nb-NO" dirty="0"/>
              <a:t>Pålitelig transport</a:t>
            </a:r>
          </a:p>
          <a:p>
            <a:pPr lvl="1"/>
            <a:r>
              <a:rPr lang="nb-NO" dirty="0"/>
              <a:t>Flytkontroll</a:t>
            </a:r>
          </a:p>
          <a:p>
            <a:pPr lvl="1"/>
            <a:r>
              <a:rPr lang="nb-NO" dirty="0"/>
              <a:t>Metnings-kontroll</a:t>
            </a:r>
          </a:p>
          <a:p>
            <a:pPr lvl="1"/>
            <a:r>
              <a:rPr lang="nb-NO" b="1" dirty="0"/>
              <a:t>Ikke</a:t>
            </a:r>
            <a:r>
              <a:rPr lang="nb-NO" dirty="0"/>
              <a:t> timing kontroll eller minimumsgaranti for båndbredde</a:t>
            </a:r>
          </a:p>
          <a:p>
            <a:r>
              <a:rPr lang="nb-NO" dirty="0">
                <a:solidFill>
                  <a:srgbClr val="FF0000"/>
                </a:solidFill>
              </a:rPr>
              <a:t>UDP</a:t>
            </a:r>
          </a:p>
          <a:p>
            <a:pPr lvl="1"/>
            <a:r>
              <a:rPr lang="nb-NO" dirty="0" err="1"/>
              <a:t>Lettvektsprotokoll</a:t>
            </a:r>
            <a:r>
              <a:rPr lang="nb-NO" dirty="0"/>
              <a:t> uten garantier</a:t>
            </a:r>
          </a:p>
        </p:txBody>
      </p:sp>
      <p:sp>
        <p:nvSpPr>
          <p:cNvPr id="13314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1FDE9787-2A53-4B8E-9934-0271563318A4}" type="slidenum">
              <a:rPr lang="en-US" smtClean="0"/>
              <a:pPr/>
              <a:t>41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Web-uttrykk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0" y="990600"/>
            <a:ext cx="8964613" cy="531872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Web-side</a:t>
            </a:r>
          </a:p>
          <a:p>
            <a:pPr lvl="2"/>
            <a:r>
              <a:rPr lang="nb-NO" dirty="0"/>
              <a:t>Består av ”objekter”, adresseres av en URI </a:t>
            </a:r>
          </a:p>
          <a:p>
            <a:r>
              <a:rPr lang="nb-NO" dirty="0"/>
              <a:t>Vanligvis har </a:t>
            </a:r>
            <a:r>
              <a:rPr lang="nb-NO" dirty="0" err="1"/>
              <a:t>web-siden</a:t>
            </a:r>
            <a:endParaRPr lang="nb-NO" dirty="0"/>
          </a:p>
          <a:p>
            <a:pPr lvl="2"/>
            <a:r>
              <a:rPr lang="nb-NO" dirty="0"/>
              <a:t>En base HTML side (</a:t>
            </a:r>
            <a:r>
              <a:rPr lang="nb-NO" dirty="0" err="1"/>
              <a:t>index.html</a:t>
            </a:r>
            <a:r>
              <a:rPr lang="nb-NO" dirty="0"/>
              <a:t>), flere objektreferanser</a:t>
            </a:r>
          </a:p>
          <a:p>
            <a:r>
              <a:rPr lang="nb-NO" dirty="0"/>
              <a:t>URI (url) består av</a:t>
            </a:r>
          </a:p>
          <a:p>
            <a:pPr lvl="2"/>
            <a:r>
              <a:rPr lang="nb-NO" dirty="0"/>
              <a:t>protokoll://bruker:passord@vertsnavn:port/filsti/filnavn#anker?parametre</a:t>
            </a:r>
            <a:br>
              <a:rPr lang="nb-NO" dirty="0"/>
            </a:br>
            <a:r>
              <a:rPr lang="nb-NO" dirty="0"/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protocol://</a:t>
            </a:r>
            <a:r>
              <a:rPr lang="en-US" dirty="0">
                <a:solidFill>
                  <a:srgbClr val="0000FF"/>
                </a:solidFill>
              </a:rPr>
              <a:t>user:pwd@host:port/</a:t>
            </a:r>
            <a:r>
              <a:rPr lang="en-US" dirty="0">
                <a:solidFill>
                  <a:schemeClr val="folHlink"/>
                </a:solidFill>
              </a:rPr>
              <a:t>path</a:t>
            </a:r>
            <a:r>
              <a:rPr lang="en-US" dirty="0">
                <a:solidFill>
                  <a:srgbClr val="FF0000"/>
                </a:solidFill>
              </a:rPr>
              <a:t>?parameters</a:t>
            </a:r>
            <a:r>
              <a:rPr lang="en-US" dirty="0">
                <a:solidFill>
                  <a:schemeClr val="folHlink"/>
                </a:solidFill>
              </a:rPr>
              <a:t>#anchor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nb-NO" dirty="0"/>
          </a:p>
          <a:p>
            <a:pPr lvl="2"/>
            <a:r>
              <a:rPr lang="nb-NO" dirty="0"/>
              <a:t>http://test.kristiania.no/TK1100/ressursnavn.txt</a:t>
            </a:r>
          </a:p>
          <a:p>
            <a:r>
              <a:rPr lang="nb-NO" dirty="0"/>
              <a:t>Bruker-agenten på web er en </a:t>
            </a:r>
            <a:r>
              <a:rPr lang="nb-NO" b="1" dirty="0" err="1"/>
              <a:t>browser</a:t>
            </a:r>
            <a:endParaRPr lang="nb-NO" b="1" dirty="0"/>
          </a:p>
          <a:p>
            <a:pPr lvl="2"/>
            <a:r>
              <a:rPr lang="nb-NO" dirty="0"/>
              <a:t>Netscape, Internet Explorer, Mozilla .....</a:t>
            </a:r>
          </a:p>
          <a:p>
            <a:r>
              <a:rPr lang="nb-NO" dirty="0"/>
              <a:t>Tjeneren på web kalles </a:t>
            </a:r>
            <a:r>
              <a:rPr lang="nb-NO" dirty="0" err="1"/>
              <a:t>web-server</a:t>
            </a:r>
            <a:endParaRPr lang="nb-NO" dirty="0"/>
          </a:p>
          <a:p>
            <a:pPr lvl="2"/>
            <a:r>
              <a:rPr lang="nb-NO" dirty="0" err="1"/>
              <a:t>Apache</a:t>
            </a:r>
            <a:r>
              <a:rPr lang="nb-NO" dirty="0"/>
              <a:t>, MS IIS .....</a:t>
            </a:r>
          </a:p>
        </p:txBody>
      </p:sp>
      <p:sp>
        <p:nvSpPr>
          <p:cNvPr id="1536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CC21BC16-ABC8-40D5-9F2D-AA71447BC85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365" name="Picture 4">
            <a:hlinkClick r:id="rId8"/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63" y="5429250"/>
            <a:ext cx="7207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HTTP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4282" y="3000372"/>
            <a:ext cx="8243918" cy="3400428"/>
          </a:xfrm>
        </p:spPr>
        <p:txBody>
          <a:bodyPr>
            <a:normAutofit fontScale="92500"/>
          </a:bodyPr>
          <a:lstStyle/>
          <a:p>
            <a:r>
              <a:rPr lang="nb-NO" dirty="0" err="1"/>
              <a:t>Browseren</a:t>
            </a:r>
            <a:r>
              <a:rPr lang="nb-NO" dirty="0"/>
              <a:t> foretar et DNS-oppslag og oppretter en </a:t>
            </a:r>
            <a:r>
              <a:rPr lang="nb-NO" dirty="0" err="1"/>
              <a:t>TCP-forbindelse</a:t>
            </a:r>
            <a:r>
              <a:rPr lang="nb-NO" dirty="0"/>
              <a:t> til ”</a:t>
            </a:r>
            <a:r>
              <a:rPr lang="nb-NO" dirty="0" err="1"/>
              <a:t>authority</a:t>
            </a:r>
            <a:r>
              <a:rPr lang="nb-NO" dirty="0"/>
              <a:t>”.</a:t>
            </a:r>
          </a:p>
          <a:p>
            <a:r>
              <a:rPr lang="nb-NO" dirty="0"/>
              <a:t>Så følger ”</a:t>
            </a:r>
            <a:r>
              <a:rPr lang="nb-NO" dirty="0" err="1"/>
              <a:t>filsti</a:t>
            </a:r>
            <a:r>
              <a:rPr lang="nb-NO" dirty="0"/>
              <a:t>” på server (ressurs-ID)</a:t>
            </a:r>
          </a:p>
          <a:p>
            <a:r>
              <a:rPr lang="nb-NO" dirty="0"/>
              <a:t>Etter ? Følger argumenter til script/program</a:t>
            </a:r>
          </a:p>
          <a:p>
            <a:r>
              <a:rPr lang="nb-NO" dirty="0"/>
              <a:t>Etter # typisk et </a:t>
            </a:r>
            <a:r>
              <a:rPr lang="nb-NO" dirty="0">
                <a:solidFill>
                  <a:srgbClr val="FF0000"/>
                </a:solidFill>
              </a:rPr>
              <a:t>anker</a:t>
            </a:r>
            <a:r>
              <a:rPr lang="nb-NO" dirty="0"/>
              <a:t>/posisjon innenfor ressurs (”dokument”) (&lt;</a:t>
            </a:r>
            <a:r>
              <a:rPr lang="nb-NO" dirty="0">
                <a:solidFill>
                  <a:srgbClr val="FF0000"/>
                </a:solidFill>
              </a:rPr>
              <a:t>a</a:t>
            </a:r>
            <a:r>
              <a:rPr lang="nb-NO" dirty="0"/>
              <a:t> </a:t>
            </a:r>
            <a:r>
              <a:rPr lang="nb-NO" dirty="0" err="1"/>
              <a:t>href</a:t>
            </a:r>
            <a:r>
              <a:rPr lang="nb-NO" dirty="0"/>
              <a:t>= ….)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0E1A2594-385A-4343-B306-00FCD276B16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58" y="1000108"/>
            <a:ext cx="8358246" cy="184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(</a:t>
            </a:r>
            <a:r>
              <a:rPr lang="nb-NO" sz="3200"/>
              <a:t>HyperText Transfer Protocol</a:t>
            </a:r>
            <a:r>
              <a:rPr lang="nb-NO"/>
              <a:t>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0825" y="1143000"/>
            <a:ext cx="8893175" cy="1971675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Webens applikasjons-protokoll</a:t>
            </a:r>
          </a:p>
          <a:p>
            <a:r>
              <a:rPr lang="nb-NO" dirty="0"/>
              <a:t>Klient/tjener modell</a:t>
            </a:r>
          </a:p>
          <a:p>
            <a:pPr lvl="1"/>
            <a:r>
              <a:rPr lang="nb-NO" dirty="0"/>
              <a:t>Klienten spør etter, mottar og viser web ”objekter”</a:t>
            </a:r>
          </a:p>
          <a:p>
            <a:pPr lvl="1"/>
            <a:r>
              <a:rPr lang="nb-NO" dirty="0"/>
              <a:t>Tjeneren sender objekter på etterspørsel </a:t>
            </a:r>
          </a:p>
        </p:txBody>
      </p:sp>
      <p:sp>
        <p:nvSpPr>
          <p:cNvPr id="1638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64BB75A1-2BB9-4BB5-B1F1-F7A192F41AF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6389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04963" y="3212976"/>
            <a:ext cx="37369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Http-klienter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3528" y="1066800"/>
            <a:ext cx="8136904" cy="5602560"/>
          </a:xfrm>
        </p:spPr>
        <p:txBody>
          <a:bodyPr>
            <a:normAutofit/>
          </a:bodyPr>
          <a:lstStyle/>
          <a:p>
            <a:r>
              <a:rPr lang="nb-NO" dirty="0"/>
              <a:t>Utformer og sender http-forespørsler</a:t>
            </a:r>
          </a:p>
          <a:p>
            <a:r>
              <a:rPr lang="nb-NO" dirty="0"/>
              <a:t>Viser frem (”</a:t>
            </a:r>
            <a:r>
              <a:rPr lang="nb-NO" dirty="0" err="1">
                <a:solidFill>
                  <a:srgbClr val="0070C0"/>
                </a:solidFill>
              </a:rPr>
              <a:t>rendrer</a:t>
            </a:r>
            <a:r>
              <a:rPr lang="nb-NO" dirty="0"/>
              <a:t>”) </a:t>
            </a:r>
            <a:r>
              <a:rPr lang="nb-NO" dirty="0" err="1"/>
              <a:t>web-innhold</a:t>
            </a:r>
            <a:r>
              <a:rPr lang="nb-NO" dirty="0"/>
              <a:t> (”</a:t>
            </a:r>
            <a:r>
              <a:rPr lang="nb-NO" dirty="0" err="1"/>
              <a:t>layout-engine</a:t>
            </a:r>
            <a:r>
              <a:rPr lang="nb-NO" dirty="0"/>
              <a:t>”)</a:t>
            </a:r>
          </a:p>
          <a:p>
            <a:r>
              <a:rPr lang="nb-NO" dirty="0"/>
              <a:t>Kjører script og </a:t>
            </a:r>
            <a:r>
              <a:rPr lang="nb-NO" dirty="0" err="1"/>
              <a:t>plug-ins/add-ons</a:t>
            </a:r>
            <a:r>
              <a:rPr lang="nb-NO" dirty="0"/>
              <a:t>…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223234" name="Picture 2" descr="Image result for browser sta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6" y="3501008"/>
            <a:ext cx="65055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HTTP-</a:t>
            </a:r>
            <a:r>
              <a:rPr lang="nb-NO" dirty="0">
                <a:solidFill>
                  <a:srgbClr val="FF0000"/>
                </a:solidFill>
              </a:rPr>
              <a:t>tjenere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066800"/>
            <a:ext cx="8458200" cy="790564"/>
          </a:xfrm>
        </p:spPr>
        <p:txBody>
          <a:bodyPr>
            <a:noAutofit/>
          </a:bodyPr>
          <a:lstStyle/>
          <a:p>
            <a:r>
              <a:rPr lang="nb-NO" dirty="0"/>
              <a:t>Tar mot og betjener </a:t>
            </a:r>
            <a:r>
              <a:rPr lang="nb-NO" dirty="0">
                <a:solidFill>
                  <a:srgbClr val="FF0000"/>
                </a:solidFill>
              </a:rPr>
              <a:t>http-forespørsler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73E41D08-4691-4763-A127-48FCADE6148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224258" name="Picture 2" descr="Image result for web server sta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06" y="1988840"/>
            <a:ext cx="5074188" cy="357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informasjonsflyt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23850" y="1143000"/>
            <a:ext cx="8712646" cy="5257800"/>
          </a:xfrm>
        </p:spPr>
        <p:txBody>
          <a:bodyPr/>
          <a:lstStyle/>
          <a:p>
            <a:r>
              <a:rPr lang="nb-NO" dirty="0"/>
              <a:t>Bruker </a:t>
            </a:r>
            <a:r>
              <a:rPr lang="nb-NO" dirty="0">
                <a:solidFill>
                  <a:schemeClr val="accent2"/>
                </a:solidFill>
              </a:rPr>
              <a:t>TCP</a:t>
            </a:r>
            <a:r>
              <a:rPr lang="nb-NO" dirty="0"/>
              <a:t> transport service</a:t>
            </a:r>
          </a:p>
          <a:p>
            <a:pPr lvl="1"/>
            <a:r>
              <a:rPr lang="nb-NO" dirty="0"/>
              <a:t>Klient setter opp TCP-forbindelsen (lager </a:t>
            </a:r>
            <a:r>
              <a:rPr lang="nb-NO" dirty="0" err="1"/>
              <a:t>socket</a:t>
            </a:r>
            <a:r>
              <a:rPr lang="nb-NO" dirty="0"/>
              <a:t>) til tjeneren, port </a:t>
            </a:r>
            <a:r>
              <a:rPr lang="nb-NO" dirty="0">
                <a:solidFill>
                  <a:srgbClr val="FF0000"/>
                </a:solidFill>
              </a:rPr>
              <a:t>80</a:t>
            </a:r>
          </a:p>
          <a:p>
            <a:pPr lvl="1"/>
            <a:r>
              <a:rPr lang="nb-NO" dirty="0"/>
              <a:t>Tjeneren godtar forbindelsen til klienten</a:t>
            </a:r>
          </a:p>
          <a:p>
            <a:pPr lvl="1"/>
            <a:r>
              <a:rPr lang="nb-NO" dirty="0"/>
              <a:t>Klient og tjener utveksler </a:t>
            </a:r>
            <a:r>
              <a:rPr lang="nb-NO" dirty="0" err="1"/>
              <a:t>infomasjon</a:t>
            </a:r>
            <a:endParaRPr lang="nb-NO" dirty="0"/>
          </a:p>
          <a:p>
            <a:pPr lvl="1"/>
            <a:r>
              <a:rPr lang="nb-NO" dirty="0"/>
              <a:t>TCP-forbindelsen lukkes</a:t>
            </a:r>
          </a:p>
          <a:p>
            <a:r>
              <a:rPr lang="nb-NO" dirty="0"/>
              <a:t>HTTP oppbevarer ingen informasjon om tidligere forespørsler (</a:t>
            </a:r>
            <a:r>
              <a:rPr lang="nb-NO" dirty="0">
                <a:solidFill>
                  <a:srgbClr val="FF0000"/>
                </a:solidFill>
              </a:rPr>
              <a:t>tilstandsløs</a:t>
            </a:r>
            <a:r>
              <a:rPr lang="nb-NO" dirty="0"/>
              <a:t> = </a:t>
            </a:r>
            <a:r>
              <a:rPr lang="nb-NO" i="1" dirty="0" err="1"/>
              <a:t>stateless</a:t>
            </a:r>
            <a:r>
              <a:rPr lang="nb-NO" dirty="0"/>
              <a:t>)</a:t>
            </a:r>
          </a:p>
          <a:p>
            <a:pPr lvl="1"/>
            <a:endParaRPr lang="nb-NO" dirty="0"/>
          </a:p>
        </p:txBody>
      </p:sp>
      <p:sp>
        <p:nvSpPr>
          <p:cNvPr id="1741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DFCE79D1-1C67-4B55-8BC9-7D6CC722459E}" type="slidenum">
              <a:rPr lang="en-US" smtClean="0"/>
              <a:pPr/>
              <a:t>47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meldingsformat: spørring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50825" y="1125538"/>
            <a:ext cx="8713788" cy="492125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Meldings</a:t>
            </a:r>
            <a:r>
              <a:rPr lang="nb-NO" dirty="0" err="1">
                <a:solidFill>
                  <a:srgbClr val="FF0000"/>
                </a:solidFill>
              </a:rPr>
              <a:t>headere</a:t>
            </a:r>
            <a:r>
              <a:rPr lang="nb-NO" dirty="0"/>
              <a:t> er kodet i </a:t>
            </a:r>
            <a:r>
              <a:rPr lang="nb-NO" dirty="0">
                <a:solidFill>
                  <a:schemeClr val="accent2"/>
                </a:solidFill>
              </a:rPr>
              <a:t>7 bit ASCII</a:t>
            </a:r>
            <a:r>
              <a:rPr lang="nb-NO" dirty="0"/>
              <a:t>-format</a:t>
            </a:r>
          </a:p>
        </p:txBody>
      </p:sp>
      <p:sp>
        <p:nvSpPr>
          <p:cNvPr id="1945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8BDC0B08-E128-49F6-A3C3-D5623E7EB3F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9461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1556792"/>
            <a:ext cx="7924800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1.0 meldingsformat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79388" y="1125538"/>
            <a:ext cx="2286000" cy="574675"/>
          </a:xfrm>
        </p:spPr>
        <p:txBody>
          <a:bodyPr>
            <a:normAutofit lnSpcReduction="10000"/>
          </a:bodyPr>
          <a:lstStyle/>
          <a:p>
            <a:r>
              <a:rPr lang="nb-NO" dirty="0"/>
              <a:t>Spørring</a:t>
            </a:r>
          </a:p>
        </p:txBody>
      </p:sp>
      <p:sp>
        <p:nvSpPr>
          <p:cNvPr id="2048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32242537-F30B-49BF-AE1F-33DBEB6C296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0485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4438" y="1295400"/>
            <a:ext cx="6383337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0825" y="3573463"/>
            <a:ext cx="12604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nb-NO" sz="2800" dirty="0">
                <a:latin typeface="Tahoma" charset="0"/>
              </a:rPr>
              <a:t>  Svar</a:t>
            </a:r>
            <a:endParaRPr lang="nb-NO" dirty="0"/>
          </a:p>
        </p:txBody>
      </p:sp>
      <p:pic>
        <p:nvPicPr>
          <p:cNvPr id="20487" name="Picture 6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68538" y="3890963"/>
            <a:ext cx="6362700" cy="253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uild="p"/>
      <p:bldP spid="204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Internett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42844" y="1142984"/>
            <a:ext cx="8173572" cy="4590272"/>
          </a:xfrm>
        </p:spPr>
        <p:txBody>
          <a:bodyPr>
            <a:normAutofit/>
          </a:bodyPr>
          <a:lstStyle/>
          <a:p>
            <a:r>
              <a:rPr lang="nb-NO" dirty="0"/>
              <a:t>Teknisk </a:t>
            </a:r>
            <a:r>
              <a:rPr lang="nb-NO" dirty="0">
                <a:solidFill>
                  <a:srgbClr val="FF0000"/>
                </a:solidFill>
              </a:rPr>
              <a:t>Infrastruktur</a:t>
            </a:r>
            <a:r>
              <a:rPr lang="nb-NO" dirty="0"/>
              <a:t> som kopler sammen</a:t>
            </a:r>
            <a:br>
              <a:rPr lang="nb-NO" dirty="0"/>
            </a:br>
            <a:r>
              <a:rPr lang="nb-NO" dirty="0"/>
              <a:t>ulike nettverk ved hjelp av </a:t>
            </a:r>
            <a:r>
              <a:rPr lang="nb-NO" dirty="0" err="1"/>
              <a:t>TCP/IP-suiten</a:t>
            </a:r>
            <a:r>
              <a:rPr lang="nb-NO" dirty="0"/>
              <a:t> av </a:t>
            </a:r>
            <a:r>
              <a:rPr lang="nb-NO" dirty="0">
                <a:solidFill>
                  <a:srgbClr val="FF0000"/>
                </a:solidFill>
              </a:rPr>
              <a:t>protokoller</a:t>
            </a:r>
          </a:p>
          <a:p>
            <a:endParaRPr lang="nb-NO" dirty="0"/>
          </a:p>
          <a:p>
            <a:r>
              <a:rPr lang="nb-NO" dirty="0">
                <a:solidFill>
                  <a:srgbClr val="0070C0"/>
                </a:solidFill>
              </a:rPr>
              <a:t>WWW</a:t>
            </a:r>
            <a:r>
              <a:rPr lang="nb-NO" dirty="0"/>
              <a:t> er IKKE det samme som Internett!!!</a:t>
            </a:r>
          </a:p>
          <a:p>
            <a:pPr lvl="1"/>
            <a:r>
              <a:rPr lang="nb-NO" dirty="0"/>
              <a:t>Uansett om det har blitt vanlig språkbruk i Norge og andre steder.</a:t>
            </a:r>
          </a:p>
          <a:p>
            <a:pPr lvl="1"/>
            <a:r>
              <a:rPr lang="nb-NO" dirty="0"/>
              <a:t>WWW er </a:t>
            </a:r>
            <a:r>
              <a:rPr lang="nb-NO" b="1" dirty="0">
                <a:solidFill>
                  <a:srgbClr val="FF0000"/>
                </a:solidFill>
              </a:rPr>
              <a:t>en applikasjon </a:t>
            </a:r>
            <a:r>
              <a:rPr lang="nb-NO" dirty="0"/>
              <a:t>levert med HTTP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5</a:t>
            </a:fld>
            <a:endParaRPr lang="nb-NO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Typer metoder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u="sng" dirty="0">
                <a:solidFill>
                  <a:srgbClr val="FF0000"/>
                </a:solidFill>
              </a:rPr>
              <a:t>HTTP/1.0</a:t>
            </a:r>
            <a:endParaRPr lang="en-US" dirty="0"/>
          </a:p>
          <a:p>
            <a:r>
              <a:rPr lang="en-US" dirty="0"/>
              <a:t>GET</a:t>
            </a:r>
          </a:p>
          <a:p>
            <a:r>
              <a:rPr lang="en-US" dirty="0"/>
              <a:t>POST</a:t>
            </a:r>
          </a:p>
          <a:p>
            <a:r>
              <a:rPr lang="en-US" dirty="0"/>
              <a:t>HEAD</a:t>
            </a:r>
          </a:p>
          <a:p>
            <a:pPr lvl="1"/>
            <a:r>
              <a:rPr lang="en-US" dirty="0" err="1"/>
              <a:t>Spør</a:t>
            </a:r>
            <a:r>
              <a:rPr lang="en-US" dirty="0"/>
              <a:t> bare server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metainformasjon</a:t>
            </a:r>
            <a:r>
              <a:rPr lang="en-US" dirty="0"/>
              <a:t> = </a:t>
            </a:r>
            <a:r>
              <a:rPr lang="en-US" dirty="0" err="1"/>
              <a:t>headere</a:t>
            </a:r>
            <a:endParaRPr lang="en-US" dirty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u="sng" dirty="0">
                <a:solidFill>
                  <a:srgbClr val="FF0000"/>
                </a:solidFill>
              </a:rPr>
              <a:t>HTTP/1.1</a:t>
            </a:r>
            <a:endParaRPr lang="en-US" dirty="0"/>
          </a:p>
          <a:p>
            <a:r>
              <a:rPr lang="en-US" dirty="0"/>
              <a:t>GET, POST, HEAD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 err="1"/>
              <a:t>Laster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en </a:t>
            </a:r>
            <a:r>
              <a:rPr lang="en-US" dirty="0" err="1"/>
              <a:t>fil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adressen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spesifisert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URL-</a:t>
            </a:r>
            <a:r>
              <a:rPr lang="en-US" dirty="0" err="1"/>
              <a:t>feltet</a:t>
            </a:r>
            <a:endParaRPr lang="en-US" dirty="0"/>
          </a:p>
          <a:p>
            <a:r>
              <a:rPr lang="en-US" dirty="0"/>
              <a:t>DELETE</a:t>
            </a:r>
          </a:p>
          <a:p>
            <a:pPr lvl="1"/>
            <a:r>
              <a:rPr lang="en-US" dirty="0" err="1"/>
              <a:t>Sletter</a:t>
            </a:r>
            <a:r>
              <a:rPr lang="en-US" dirty="0"/>
              <a:t> </a:t>
            </a:r>
            <a:r>
              <a:rPr lang="en-US" dirty="0" err="1"/>
              <a:t>filen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spesifisert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URL-</a:t>
            </a:r>
            <a:r>
              <a:rPr lang="en-US" dirty="0" err="1"/>
              <a:t>feltet</a:t>
            </a:r>
            <a:endParaRPr lang="en-US" dirty="0"/>
          </a:p>
          <a:p>
            <a:r>
              <a:rPr lang="en-US" dirty="0"/>
              <a:t>OPTION</a:t>
            </a:r>
          </a:p>
          <a:p>
            <a:r>
              <a:rPr lang="en-US" dirty="0"/>
              <a:t>TRACE</a:t>
            </a:r>
          </a:p>
          <a:p>
            <a:endParaRPr lang="en-US" dirty="0"/>
          </a:p>
        </p:txBody>
      </p:sp>
      <p:sp>
        <p:nvSpPr>
          <p:cNvPr id="21506" name="Plassholder for lysbildenumm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noFill/>
        </p:spPr>
        <p:txBody>
          <a:bodyPr/>
          <a:lstStyle/>
          <a:p>
            <a:fld id="{E29E647D-194D-44BE-9B33-42A26710A5BC}" type="slidenum">
              <a:rPr lang="en-US" smtClean="0"/>
              <a:pPr/>
              <a:t>50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  <p:bldP spid="2150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1.1 Meldingsformat</a:t>
            </a:r>
            <a:endParaRPr lang="en-GB"/>
          </a:p>
        </p:txBody>
      </p:sp>
      <p:sp>
        <p:nvSpPr>
          <p:cNvPr id="1033" name="Plassholder for lysbildenumm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fld id="{27A0C608-21B0-41E0-AB97-0459D31076C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35" name="Picture 1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16013" y="1196975"/>
            <a:ext cx="5832475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31913" y="3933825"/>
            <a:ext cx="57610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6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6"/>
                </p:custDataLst>
              </p14:nvPr>
            </p14:nvContentPartPr>
            <p14:xfrm>
              <a:off x="6194425" y="1828800"/>
              <a:ext cx="933450" cy="303213"/>
            </p14:xfrm>
          </p:contentPart>
        </mc:Choice>
        <mc:Fallback xmlns="">
          <p:pic>
            <p:nvPicPr>
              <p:cNvPr id="1146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7866" y="1816930"/>
                <a:ext cx="956849" cy="32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46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7"/>
                </p:custDataLst>
              </p14:nvPr>
            </p14:nvContentPartPr>
            <p14:xfrm>
              <a:off x="7253288" y="1322388"/>
              <a:ext cx="144462" cy="298450"/>
            </p14:xfrm>
          </p:contentPart>
        </mc:Choice>
        <mc:Fallback xmlns="">
          <p:pic>
            <p:nvPicPr>
              <p:cNvPr id="1146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37476" y="1314468"/>
                <a:ext cx="176445" cy="322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46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8"/>
                </p:custDataLst>
              </p14:nvPr>
            </p14:nvContentPartPr>
            <p14:xfrm>
              <a:off x="7500938" y="1195388"/>
              <a:ext cx="503237" cy="631825"/>
            </p14:xfrm>
          </p:contentPart>
        </mc:Choice>
        <mc:Fallback xmlns="">
          <p:pic>
            <p:nvPicPr>
              <p:cNvPr id="1146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84379" y="1183154"/>
                <a:ext cx="525555" cy="653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46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9"/>
                </p:custDataLst>
              </p14:nvPr>
            </p14:nvContentPartPr>
            <p14:xfrm>
              <a:off x="8104188" y="1149350"/>
              <a:ext cx="939800" cy="407988"/>
            </p14:xfrm>
          </p:contentPart>
        </mc:Choice>
        <mc:Fallback xmlns="">
          <p:pic>
            <p:nvPicPr>
              <p:cNvPr id="1146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89790" y="1133866"/>
                <a:ext cx="962836" cy="437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469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0"/>
                </p:custDataLst>
              </p14:nvPr>
            </p14:nvContentPartPr>
            <p14:xfrm>
              <a:off x="-6350" y="3754438"/>
              <a:ext cx="9191625" cy="268287"/>
            </p14:xfrm>
          </p:contentPart>
        </mc:Choice>
        <mc:Fallback xmlns="">
          <p:pic>
            <p:nvPicPr>
              <p:cNvPr id="11469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9950" y="3745795"/>
                <a:ext cx="9199545" cy="29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469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1"/>
                </p:custDataLst>
              </p14:nvPr>
            </p14:nvContentPartPr>
            <p14:xfrm>
              <a:off x="327025" y="4084638"/>
              <a:ext cx="746125" cy="2216150"/>
            </p14:xfrm>
          </p:contentPart>
        </mc:Choice>
        <mc:Fallback xmlns="">
          <p:pic>
            <p:nvPicPr>
              <p:cNvPr id="11469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2988" y="4068075"/>
                <a:ext cx="774559" cy="2247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69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>
                <p:custDataLst>
                  <p:tags r:id="rId12"/>
                </p:custDataLst>
              </p14:nvPr>
            </p14:nvContentPartPr>
            <p14:xfrm>
              <a:off x="195263" y="1347788"/>
              <a:ext cx="793750" cy="2198687"/>
            </p14:xfrm>
          </p:contentPart>
        </mc:Choice>
        <mc:Fallback xmlns="">
          <p:pic>
            <p:nvPicPr>
              <p:cNvPr id="11469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2304" y="1343468"/>
                <a:ext cx="810309" cy="221596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990" y="3057142"/>
            <a:ext cx="9139227" cy="3428099"/>
          </a:xfrm>
          <a:prstGeom prst="rect">
            <a:avLst/>
          </a:prstGeom>
        </p:spPr>
      </p:pic>
      <p:pic>
        <p:nvPicPr>
          <p:cNvPr id="240642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0" y="1000108"/>
            <a:ext cx="43434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Manuell kjøring</a:t>
            </a:r>
          </a:p>
        </p:txBody>
      </p:sp>
      <p:sp>
        <p:nvSpPr>
          <p:cNvPr id="2253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8179CEB0-3D42-4909-A1A5-EDEB4B7D152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2537" name="AutoShape 12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347864" y="3348025"/>
            <a:ext cx="314490" cy="1664325"/>
          </a:xfrm>
          <a:prstGeom prst="rightBrace">
            <a:avLst>
              <a:gd name="adj1" fmla="val 37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4" name="Group 3"/>
          <p:cNvGrpSpPr/>
          <p:nvPr>
            <p:custDataLst>
              <p:tags r:id="rId6"/>
            </p:custDataLst>
          </p:nvPr>
        </p:nvGrpSpPr>
        <p:grpSpPr>
          <a:xfrm>
            <a:off x="3779912" y="3352800"/>
            <a:ext cx="4816767" cy="789371"/>
            <a:chOff x="3779912" y="3352800"/>
            <a:chExt cx="4816767" cy="789371"/>
          </a:xfrm>
        </p:grpSpPr>
        <p:sp>
          <p:nvSpPr>
            <p:cNvPr id="22538" name="Line 13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3779912" y="3505200"/>
              <a:ext cx="3382888" cy="6369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539" name="Text Box 14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239000" y="3352800"/>
              <a:ext cx="135767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sz="1600" dirty="0">
                  <a:latin typeface="Tahoma" charset="0"/>
                </a:rPr>
                <a:t>Svar </a:t>
              </a:r>
              <a:r>
                <a:rPr lang="nb-NO" sz="1600" b="1" dirty="0">
                  <a:latin typeface="Tahoma" charset="0"/>
                </a:rPr>
                <a:t>header</a:t>
              </a:r>
            </a:p>
          </p:txBody>
        </p:sp>
      </p:grpSp>
      <p:grpSp>
        <p:nvGrpSpPr>
          <p:cNvPr id="5" name="Group 4"/>
          <p:cNvGrpSpPr/>
          <p:nvPr>
            <p:custDataLst>
              <p:tags r:id="rId7"/>
            </p:custDataLst>
          </p:nvPr>
        </p:nvGrpSpPr>
        <p:grpSpPr>
          <a:xfrm>
            <a:off x="6992823" y="5012351"/>
            <a:ext cx="2130414" cy="1829773"/>
            <a:chOff x="6143636" y="5028227"/>
            <a:chExt cx="2130414" cy="1829773"/>
          </a:xfrm>
        </p:grpSpPr>
        <p:sp>
          <p:nvSpPr>
            <p:cNvPr id="22540" name="AutoShape 15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143636" y="5072074"/>
              <a:ext cx="304800" cy="1785926"/>
            </a:xfrm>
            <a:prstGeom prst="rightBrace">
              <a:avLst>
                <a:gd name="adj1" fmla="val 898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541" name="Text Box 1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7239000" y="5028227"/>
              <a:ext cx="1035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sz="1600" dirty="0">
                  <a:latin typeface="Tahoma" charset="0"/>
                </a:rPr>
                <a:t>Svar data</a:t>
              </a:r>
            </a:p>
          </p:txBody>
        </p:sp>
        <p:sp>
          <p:nvSpPr>
            <p:cNvPr id="22542" name="Line 17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6448436" y="5257800"/>
              <a:ext cx="866764" cy="743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2" name="Group 1"/>
          <p:cNvGrpSpPr/>
          <p:nvPr>
            <p:custDataLst>
              <p:tags r:id="rId8"/>
            </p:custDataLst>
          </p:nvPr>
        </p:nvGrpSpPr>
        <p:grpSpPr>
          <a:xfrm>
            <a:off x="1428728" y="1412875"/>
            <a:ext cx="7715273" cy="1230307"/>
            <a:chOff x="1428728" y="1412875"/>
            <a:chExt cx="7715273" cy="1230307"/>
          </a:xfrm>
        </p:grpSpPr>
        <p:sp>
          <p:nvSpPr>
            <p:cNvPr id="22533" name="Line 8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4286248" y="1643050"/>
              <a:ext cx="1928826" cy="5000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535" name="Text Box 1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143637" y="1412875"/>
              <a:ext cx="300036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sz="1600" b="1" dirty="0">
                  <a:latin typeface="Tahoma" charset="0"/>
                </a:rPr>
                <a:t> Sett opp</a:t>
              </a:r>
              <a:r>
                <a:rPr lang="nb-NO" sz="1600" dirty="0">
                  <a:latin typeface="Tahoma" charset="0"/>
                </a:rPr>
                <a:t> </a:t>
              </a:r>
              <a:r>
                <a:rPr lang="nb-NO" sz="1600" dirty="0" err="1">
                  <a:latin typeface="Tahoma" charset="0"/>
                </a:rPr>
                <a:t>TCP-forbindelse</a:t>
              </a:r>
              <a:br>
                <a:rPr lang="nb-NO" sz="1600" dirty="0">
                  <a:latin typeface="Tahoma" charset="0"/>
                </a:rPr>
              </a:br>
              <a:r>
                <a:rPr lang="nb-NO" sz="1600" dirty="0">
                  <a:latin typeface="Tahoma" charset="0"/>
                </a:rPr>
                <a:t>med WWW-server</a:t>
              </a:r>
              <a:endParaRPr lang="nb-NO" dirty="0"/>
            </a:p>
          </p:txBody>
        </p:sp>
        <p:sp>
          <p:nvSpPr>
            <p:cNvPr id="22543" name="Oval 1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428728" y="1785926"/>
              <a:ext cx="2857520" cy="85725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3" name="Group 2"/>
          <p:cNvGrpSpPr/>
          <p:nvPr>
            <p:custDataLst>
              <p:tags r:id="rId9"/>
            </p:custDataLst>
          </p:nvPr>
        </p:nvGrpSpPr>
        <p:grpSpPr>
          <a:xfrm>
            <a:off x="2699791" y="2209800"/>
            <a:ext cx="6144688" cy="911392"/>
            <a:chOff x="2699791" y="2209800"/>
            <a:chExt cx="6144688" cy="911392"/>
          </a:xfrm>
        </p:grpSpPr>
        <p:sp>
          <p:nvSpPr>
            <p:cNvPr id="22534" name="Line 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2699791" y="2420937"/>
              <a:ext cx="4428082" cy="7002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536" name="Text Box 1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62800" y="2209800"/>
              <a:ext cx="1681679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sz="1800" dirty="0">
                  <a:latin typeface="Tahoma" charset="0"/>
                </a:rPr>
                <a:t>GET </a:t>
              </a:r>
              <a:r>
                <a:rPr lang="nb-NO" sz="1600" dirty="0">
                  <a:latin typeface="Tahoma" charset="0"/>
                </a:rPr>
                <a:t>kommando</a:t>
              </a:r>
              <a:br>
                <a:rPr lang="nb-NO" sz="1600" dirty="0">
                  <a:latin typeface="Tahoma" charset="0"/>
                </a:rPr>
              </a:br>
              <a:r>
                <a:rPr lang="nb-NO" sz="1600" dirty="0">
                  <a:latin typeface="Tahoma" charset="0"/>
                </a:rPr>
                <a:t>sendes serveren</a:t>
              </a:r>
              <a:endParaRPr lang="nb-NO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HTTP svar statuskoder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28596" y="1142984"/>
            <a:ext cx="4029076" cy="517525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Ligger i første linjen på svarmeldingen</a:t>
            </a:r>
          </a:p>
          <a:p>
            <a:r>
              <a:rPr lang="nb-NO" dirty="0"/>
              <a:t>Eksempler:</a:t>
            </a:r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200 OK</a:t>
            </a:r>
            <a:endParaRPr lang="en-US" sz="2400" dirty="0"/>
          </a:p>
          <a:p>
            <a:pPr lvl="2"/>
            <a:r>
              <a:rPr lang="en-US" sz="2000" dirty="0" err="1"/>
              <a:t>spørring</a:t>
            </a:r>
            <a:r>
              <a:rPr lang="en-US" sz="2000" dirty="0"/>
              <a:t> </a:t>
            </a:r>
            <a:r>
              <a:rPr lang="en-US" sz="2000" dirty="0" err="1"/>
              <a:t>vellykket</a:t>
            </a:r>
            <a:r>
              <a:rPr lang="en-US" sz="2000" dirty="0"/>
              <a:t>, </a:t>
            </a:r>
            <a:r>
              <a:rPr lang="en-US" sz="2000" dirty="0" err="1"/>
              <a:t>objektet</a:t>
            </a:r>
            <a:r>
              <a:rPr lang="en-US" sz="2000" dirty="0"/>
              <a:t> </a:t>
            </a:r>
            <a:r>
              <a:rPr lang="en-US" sz="2000" dirty="0" err="1"/>
              <a:t>kommer</a:t>
            </a:r>
            <a:r>
              <a:rPr lang="en-US" sz="2000" dirty="0"/>
              <a:t> </a:t>
            </a:r>
            <a:r>
              <a:rPr lang="en-US" sz="2000" dirty="0" err="1"/>
              <a:t>senere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meldingen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FF00"/>
                </a:solidFill>
                <a:latin typeface="Courier New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301 Moved Permanently</a:t>
            </a:r>
            <a:endParaRPr lang="en-US" sz="2400" dirty="0"/>
          </a:p>
          <a:p>
            <a:pPr lvl="2"/>
            <a:r>
              <a:rPr lang="en-US" sz="2000" dirty="0" err="1"/>
              <a:t>etterspurt</a:t>
            </a:r>
            <a:r>
              <a:rPr lang="en-US" sz="2000" dirty="0"/>
              <a:t> </a:t>
            </a:r>
            <a:r>
              <a:rPr lang="en-US" sz="2000" dirty="0" err="1"/>
              <a:t>objekt</a:t>
            </a:r>
            <a:r>
              <a:rPr lang="en-US" sz="2000" dirty="0"/>
              <a:t> </a:t>
            </a:r>
            <a:r>
              <a:rPr lang="en-US" sz="2000" dirty="0" err="1"/>
              <a:t>flyttet</a:t>
            </a:r>
            <a:r>
              <a:rPr lang="en-US" sz="2000" dirty="0"/>
              <a:t>, </a:t>
            </a:r>
            <a:r>
              <a:rPr lang="en-US" sz="2000" dirty="0" err="1"/>
              <a:t>ny</a:t>
            </a:r>
            <a:r>
              <a:rPr lang="en-US" sz="2000" dirty="0"/>
              <a:t> </a:t>
            </a:r>
            <a:r>
              <a:rPr lang="en-US" sz="2000" dirty="0" err="1"/>
              <a:t>adresse</a:t>
            </a:r>
            <a:r>
              <a:rPr lang="en-US" sz="2000" dirty="0"/>
              <a:t> </a:t>
            </a:r>
            <a:r>
              <a:rPr lang="en-US" sz="2000" dirty="0" err="1"/>
              <a:t>senere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meldingen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400 Bad Request</a:t>
            </a:r>
            <a:endParaRPr lang="en-US" sz="2400" dirty="0"/>
          </a:p>
          <a:p>
            <a:pPr lvl="2"/>
            <a:r>
              <a:rPr lang="en-US" sz="2000" dirty="0" err="1"/>
              <a:t>spørring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forstått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tjeneren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404 Not Found</a:t>
            </a:r>
            <a:endParaRPr lang="en-US" sz="2400" dirty="0"/>
          </a:p>
          <a:p>
            <a:pPr lvl="2"/>
            <a:r>
              <a:rPr lang="en-US" sz="2000" dirty="0" err="1"/>
              <a:t>etterspurt</a:t>
            </a:r>
            <a:r>
              <a:rPr lang="en-US" sz="2000" dirty="0"/>
              <a:t> </a:t>
            </a:r>
            <a:r>
              <a:rPr lang="en-US" sz="2000" dirty="0" err="1"/>
              <a:t>dokument</a:t>
            </a:r>
            <a:r>
              <a:rPr lang="en-US" sz="2000" dirty="0"/>
              <a:t>/</a:t>
            </a:r>
            <a:r>
              <a:rPr lang="en-US" sz="2000" dirty="0" err="1"/>
              <a:t>fil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funnet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denne</a:t>
            </a:r>
            <a:r>
              <a:rPr lang="en-US" sz="2000" dirty="0"/>
              <a:t> </a:t>
            </a:r>
            <a:r>
              <a:rPr lang="en-US" sz="2000" dirty="0" err="1"/>
              <a:t>tjeneren</a:t>
            </a:r>
            <a:endParaRPr lang="en-US" sz="200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	505 HTTP Version Not Supported</a:t>
            </a:r>
            <a:endParaRPr lang="nb-NO" dirty="0"/>
          </a:p>
        </p:txBody>
      </p:sp>
      <p:sp>
        <p:nvSpPr>
          <p:cNvPr id="2457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06319C4A-DC62-42EB-8407-6FB8018B82A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88024" y="1214422"/>
            <a:ext cx="4027366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nb-NO" sz="32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nb-NO" sz="2800" kern="0" dirty="0">
                <a:latin typeface="+mn-lt"/>
              </a:rPr>
              <a:t>Tre siffers statuskode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xx = Informational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xx = Success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xx = Redirection (alternate URL is supplied)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xx = Client Error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xx = Server Error</a:t>
            </a:r>
            <a:endParaRPr kumimoji="0" lang="nb-NO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uiExpand="1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HTTP/2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Mai 2015</a:t>
            </a:r>
          </a:p>
          <a:p>
            <a:r>
              <a:rPr lang="nb-NO" dirty="0"/>
              <a:t>Helt tilbake kompatibel med 1.1</a:t>
            </a:r>
          </a:p>
          <a:p>
            <a:r>
              <a:rPr lang="nb-NO" dirty="0"/>
              <a:t>Hentet mye fra Googles SPDY prosjekt.</a:t>
            </a:r>
          </a:p>
          <a:p>
            <a:r>
              <a:rPr lang="nb-NO" dirty="0"/>
              <a:t>Binær, i stedet for </a:t>
            </a:r>
            <a:r>
              <a:rPr lang="nb-NO" dirty="0" err="1"/>
              <a:t>textbasert</a:t>
            </a:r>
            <a:endParaRPr lang="nb-NO" dirty="0"/>
          </a:p>
          <a:p>
            <a:r>
              <a:rPr lang="nb-NO" dirty="0"/>
              <a:t>Bedrer ytelse (brukeropplevelse) ved</a:t>
            </a:r>
          </a:p>
          <a:p>
            <a:pPr lvl="1"/>
            <a:r>
              <a:rPr lang="nb-NO" dirty="0"/>
              <a:t>parallellisering, </a:t>
            </a:r>
          </a:p>
          <a:p>
            <a:pPr lvl="1"/>
            <a:r>
              <a:rPr lang="nb-NO" dirty="0"/>
              <a:t>komprimering </a:t>
            </a:r>
          </a:p>
          <a:p>
            <a:pPr lvl="1"/>
            <a:r>
              <a:rPr lang="nb-NO" dirty="0"/>
              <a:t>lar serverne proaktivt «dytte» responser inn i klient-</a:t>
            </a:r>
            <a:r>
              <a:rPr lang="nb-NO" dirty="0" err="1"/>
              <a:t>cache</a:t>
            </a:r>
            <a:endParaRPr lang="nb-NO" dirty="0"/>
          </a:p>
          <a:p>
            <a:r>
              <a:rPr lang="nb-NO" dirty="0"/>
              <a:t>Støttes foreløpig av </a:t>
            </a:r>
            <a:r>
              <a:rPr lang="nb-NO" dirty="0" err="1"/>
              <a:t>ca</a:t>
            </a:r>
            <a:r>
              <a:rPr lang="nb-NO" dirty="0"/>
              <a:t> 2% av Webserverne.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5339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>
                <a:solidFill>
                  <a:schemeClr val="accent2"/>
                </a:solidFill>
              </a:rPr>
              <a:t>Bruker</a:t>
            </a:r>
            <a:r>
              <a:rPr lang="nb-NO"/>
              <a:t>-tjener kommunikasjon (Ex)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" y="1125538"/>
            <a:ext cx="4860032" cy="52578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b-NO" sz="2800" dirty="0"/>
              <a:t>Ex: Bekreftelse av identitet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Navn, passord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Ligger i header ved spørring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Responsen ligger i svar-header</a:t>
            </a:r>
          </a:p>
          <a:p>
            <a:pPr lvl="1">
              <a:lnSpc>
                <a:spcPct val="90000"/>
              </a:lnSpc>
            </a:pPr>
            <a:r>
              <a:rPr lang="nb-NO" sz="2400" dirty="0"/>
              <a:t>Usikker (</a:t>
            </a:r>
            <a:r>
              <a:rPr lang="nb-NO" sz="2400" b="1" dirty="0"/>
              <a:t>Base 64 </a:t>
            </a:r>
            <a:r>
              <a:rPr lang="nb-NO" sz="2400" dirty="0"/>
              <a:t>koding, ikke</a:t>
            </a:r>
            <a:br>
              <a:rPr lang="nb-NO" sz="2400" dirty="0"/>
            </a:br>
            <a:r>
              <a:rPr lang="nb-NO" sz="2400" dirty="0"/>
              <a:t>kryptering)</a:t>
            </a:r>
          </a:p>
          <a:p>
            <a:pPr lvl="1">
              <a:lnSpc>
                <a:spcPct val="90000"/>
              </a:lnSpc>
            </a:pPr>
            <a:endParaRPr lang="nb-NO" sz="2400" dirty="0"/>
          </a:p>
          <a:p>
            <a:pPr lvl="1">
              <a:lnSpc>
                <a:spcPct val="90000"/>
              </a:lnSpc>
            </a:pPr>
            <a:endParaRPr lang="nb-NO" sz="2400" dirty="0"/>
          </a:p>
          <a:p>
            <a:pPr lvl="1">
              <a:lnSpc>
                <a:spcPct val="90000"/>
              </a:lnSpc>
            </a:pPr>
            <a:r>
              <a:rPr lang="nb-NO" sz="2400" dirty="0"/>
              <a:t>Vanligvis (</a:t>
            </a:r>
            <a:r>
              <a:rPr lang="nb-NO" sz="2400" dirty="0" err="1"/>
              <a:t>stateless</a:t>
            </a:r>
            <a:r>
              <a:rPr lang="nb-NO" sz="2400" dirty="0"/>
              <a:t>) må</a:t>
            </a:r>
            <a:br>
              <a:rPr lang="nb-NO" sz="2400" dirty="0"/>
            </a:br>
            <a:r>
              <a:rPr lang="nb-NO" sz="2400" dirty="0"/>
              <a:t>dette gjentas ved hver spørring, </a:t>
            </a:r>
            <a:br>
              <a:rPr lang="nb-NO" sz="2400" dirty="0"/>
            </a:br>
            <a:r>
              <a:rPr lang="nb-NO" sz="2400" dirty="0"/>
              <a:t>men </a:t>
            </a:r>
            <a:r>
              <a:rPr lang="nb-NO" sz="2400" b="1" dirty="0" err="1"/>
              <a:t>browseren</a:t>
            </a:r>
            <a:r>
              <a:rPr lang="nb-NO" sz="2400" b="1" dirty="0"/>
              <a:t> lagrer navn, passord</a:t>
            </a:r>
            <a:r>
              <a:rPr lang="nb-NO" sz="2400" dirty="0"/>
              <a:t> for brukeren slik at</a:t>
            </a:r>
            <a:br>
              <a:rPr lang="nb-NO" sz="2400" dirty="0"/>
            </a:br>
            <a:r>
              <a:rPr lang="nb-NO" sz="2400" dirty="0"/>
              <a:t>det bare ses en gang</a:t>
            </a:r>
          </a:p>
          <a:p>
            <a:pPr>
              <a:lnSpc>
                <a:spcPct val="90000"/>
              </a:lnSpc>
            </a:pPr>
            <a:endParaRPr lang="nb-NO" sz="2800" dirty="0"/>
          </a:p>
        </p:txBody>
      </p:sp>
      <p:sp>
        <p:nvSpPr>
          <p:cNvPr id="2560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4E1224BC-BFD3-4726-958F-DF41C9A6B19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855940"/>
            <a:ext cx="33718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063852"/>
            <a:ext cx="34099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4271764"/>
            <a:ext cx="33623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99" y="2327548"/>
            <a:ext cx="33813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1607468"/>
            <a:ext cx="33432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>
            <p:custDataLst>
              <p:tags r:id="rId10"/>
            </p:custDataLst>
          </p:nvPr>
        </p:nvGrpSpPr>
        <p:grpSpPr>
          <a:xfrm>
            <a:off x="5229225" y="3479676"/>
            <a:ext cx="3362325" cy="723900"/>
            <a:chOff x="933450" y="2924944"/>
            <a:chExt cx="3362325" cy="723900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2924944"/>
              <a:ext cx="3362325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1331640" y="3356992"/>
              <a:ext cx="2520280" cy="21602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" name="Group 2"/>
          <p:cNvGrpSpPr/>
          <p:nvPr>
            <p:custDataLst>
              <p:tags r:id="rId11"/>
            </p:custDataLst>
          </p:nvPr>
        </p:nvGrpSpPr>
        <p:grpSpPr>
          <a:xfrm>
            <a:off x="4788024" y="961137"/>
            <a:ext cx="4355976" cy="5508620"/>
            <a:chOff x="4788024" y="961137"/>
            <a:chExt cx="4355976" cy="550862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1550" y="1497707"/>
              <a:ext cx="552450" cy="497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88024" y="961137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400" dirty="0">
                  <a:latin typeface="Showcard Gothic" pitchFamily="82" charset="0"/>
                </a:rPr>
                <a:t>Klient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1082" y="961137"/>
              <a:ext cx="1266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400" dirty="0">
                  <a:latin typeface="Showcard Gothic" pitchFamily="82" charset="0"/>
                </a:rPr>
                <a:t>Tjener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Klient-tjener</a:t>
            </a:r>
            <a:r>
              <a:rPr lang="nb-NO" dirty="0"/>
              <a:t> kommunikasjon (Ex)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143000"/>
            <a:ext cx="3998913" cy="5257800"/>
          </a:xfrm>
        </p:spPr>
        <p:txBody>
          <a:bodyPr>
            <a:normAutofit fontScale="77500" lnSpcReduction="20000"/>
          </a:bodyPr>
          <a:lstStyle/>
          <a:p>
            <a:r>
              <a:rPr lang="nb-NO" dirty="0">
                <a:solidFill>
                  <a:srgbClr val="0070C0"/>
                </a:solidFill>
              </a:rPr>
              <a:t>Betinget GET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If-</a:t>
            </a:r>
            <a:r>
              <a:rPr lang="nb-NO" dirty="0" err="1">
                <a:solidFill>
                  <a:srgbClr val="FF0000"/>
                </a:solidFill>
              </a:rPr>
              <a:t>modified</a:t>
            </a:r>
            <a:r>
              <a:rPr lang="nb-NO" dirty="0">
                <a:solidFill>
                  <a:srgbClr val="FF0000"/>
                </a:solidFill>
              </a:rPr>
              <a:t>-</a:t>
            </a:r>
            <a:r>
              <a:rPr lang="nb-NO" dirty="0" err="1">
                <a:solidFill>
                  <a:srgbClr val="FF0000"/>
                </a:solidFill>
              </a:rPr>
              <a:t>since</a:t>
            </a:r>
            <a:r>
              <a:rPr lang="nb-NO" dirty="0">
                <a:solidFill>
                  <a:srgbClr val="FF0000"/>
                </a:solidFill>
              </a:rPr>
              <a:t>:</a:t>
            </a:r>
            <a:r>
              <a:rPr lang="nb-NO" dirty="0"/>
              <a:t>	</a:t>
            </a:r>
          </a:p>
          <a:p>
            <a:pPr lvl="1"/>
            <a:r>
              <a:rPr lang="nb-NO" dirty="0"/>
              <a:t>Ikke send svar hvis klient har oppdatert versjon </a:t>
            </a:r>
          </a:p>
          <a:p>
            <a:pPr lvl="1"/>
            <a:r>
              <a:rPr lang="nb-NO" dirty="0"/>
              <a:t>Sjekker tidsstempelet på filen</a:t>
            </a:r>
          </a:p>
          <a:p>
            <a:r>
              <a:rPr lang="nb-NO" dirty="0"/>
              <a:t>Klient</a:t>
            </a:r>
          </a:p>
          <a:p>
            <a:pPr lvl="1"/>
            <a:r>
              <a:rPr lang="nb-NO" dirty="0"/>
              <a:t>Spesifiser dato for </a:t>
            </a:r>
            <a:r>
              <a:rPr lang="nb-NO" b="1" dirty="0"/>
              <a:t>cachet</a:t>
            </a:r>
            <a:r>
              <a:rPr lang="nb-NO" dirty="0"/>
              <a:t> fil</a:t>
            </a:r>
          </a:p>
          <a:p>
            <a:r>
              <a:rPr lang="nb-NO" dirty="0"/>
              <a:t>Tjener</a:t>
            </a:r>
          </a:p>
          <a:p>
            <a:pPr lvl="1"/>
            <a:r>
              <a:rPr lang="nb-NO" dirty="0"/>
              <a:t>Statuskode </a:t>
            </a:r>
            <a:r>
              <a:rPr lang="nb-NO" dirty="0">
                <a:solidFill>
                  <a:srgbClr val="FF0000"/>
                </a:solidFill>
              </a:rPr>
              <a:t>304</a:t>
            </a:r>
            <a:r>
              <a:rPr lang="nb-NO" dirty="0"/>
              <a:t> dersom ikke oppdatert</a:t>
            </a:r>
          </a:p>
          <a:p>
            <a:r>
              <a:rPr lang="nb-NO" dirty="0"/>
              <a:t>Header-felter som </a:t>
            </a:r>
            <a:r>
              <a:rPr lang="nb-NO" dirty="0" err="1"/>
              <a:t>Etag</a:t>
            </a:r>
            <a:r>
              <a:rPr lang="nb-NO" dirty="0"/>
              <a:t> og Vary har Proxy-bruk å gjøre…</a:t>
            </a:r>
          </a:p>
          <a:p>
            <a:endParaRPr lang="nb-NO" dirty="0"/>
          </a:p>
        </p:txBody>
      </p:sp>
      <p:sp>
        <p:nvSpPr>
          <p:cNvPr id="2662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23F06966-6819-4783-80DE-6535C741FCD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29378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86" y="4077072"/>
            <a:ext cx="4223114" cy="22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37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86" y="1503878"/>
            <a:ext cx="4223114" cy="257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Beholde tilstanden med cookie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HTTP er en </a:t>
            </a:r>
            <a:r>
              <a:rPr lang="nb-NO" dirty="0">
                <a:solidFill>
                  <a:srgbClr val="FF0000"/>
                </a:solidFill>
              </a:rPr>
              <a:t>tilstandsløs</a:t>
            </a:r>
            <a:r>
              <a:rPr lang="nb-NO" dirty="0"/>
              <a:t> protokoll</a:t>
            </a:r>
          </a:p>
          <a:p>
            <a:pPr lvl="1"/>
            <a:r>
              <a:rPr lang="nb-NO" dirty="0"/>
              <a:t>Fra serveren og klientens perspektiv er alle forespørsler fullstendig uavhengige av hverandre</a:t>
            </a:r>
          </a:p>
          <a:p>
            <a:pPr lvl="1"/>
            <a:endParaRPr lang="nb-NO" dirty="0"/>
          </a:p>
          <a:p>
            <a:r>
              <a:rPr lang="nb-NO" dirty="0"/>
              <a:t>Mange Web-steder benytter </a:t>
            </a:r>
            <a:r>
              <a:rPr lang="nb-NO" dirty="0" err="1">
                <a:solidFill>
                  <a:srgbClr val="FF0000"/>
                </a:solidFill>
              </a:rPr>
              <a:t>cookies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/>
              <a:t>En </a:t>
            </a:r>
            <a:r>
              <a:rPr lang="nb-NO" dirty="0" err="1"/>
              <a:t>cookie</a:t>
            </a:r>
            <a:r>
              <a:rPr lang="nb-NO" dirty="0"/>
              <a:t> har 3/4 hoved-elementer</a:t>
            </a:r>
          </a:p>
          <a:p>
            <a:pPr lvl="1"/>
            <a:r>
              <a:rPr lang="nb-NO" dirty="0" err="1"/>
              <a:t>Cookie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header</a:t>
            </a:r>
            <a:r>
              <a:rPr lang="nb-NO" dirty="0"/>
              <a:t> linje i http-</a:t>
            </a:r>
            <a:r>
              <a:rPr lang="nb-NO" dirty="0">
                <a:solidFill>
                  <a:schemeClr val="accent2"/>
                </a:solidFill>
              </a:rPr>
              <a:t>responsen</a:t>
            </a:r>
          </a:p>
          <a:p>
            <a:pPr lvl="1"/>
            <a:r>
              <a:rPr lang="nb-NO" dirty="0" err="1"/>
              <a:t>Cookie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heade</a:t>
            </a:r>
            <a:r>
              <a:rPr lang="nb-NO" dirty="0"/>
              <a:t>r linje i http-</a:t>
            </a:r>
            <a:r>
              <a:rPr lang="nb-NO" dirty="0">
                <a:solidFill>
                  <a:schemeClr val="accent2"/>
                </a:solidFill>
              </a:rPr>
              <a:t>forespørselen</a:t>
            </a:r>
          </a:p>
          <a:p>
            <a:pPr lvl="1"/>
            <a:r>
              <a:rPr lang="nb-NO" dirty="0"/>
              <a:t>(</a:t>
            </a:r>
            <a:r>
              <a:rPr lang="nb-NO" dirty="0" err="1"/>
              <a:t>Cookie</a:t>
            </a:r>
            <a:r>
              <a:rPr lang="nb-NO" dirty="0"/>
              <a:t> fil som ligger hos klienten)</a:t>
            </a:r>
          </a:p>
          <a:p>
            <a:pPr lvl="1"/>
            <a:r>
              <a:rPr lang="nb-NO" dirty="0"/>
              <a:t>Database over </a:t>
            </a:r>
            <a:r>
              <a:rPr lang="nb-NO" dirty="0" err="1"/>
              <a:t>cookies</a:t>
            </a:r>
            <a:r>
              <a:rPr lang="nb-NO" dirty="0"/>
              <a:t> hos tjeneren</a:t>
            </a:r>
          </a:p>
          <a:p>
            <a:r>
              <a:rPr lang="nb-NO" dirty="0" err="1"/>
              <a:t>Cookie</a:t>
            </a:r>
            <a:r>
              <a:rPr lang="nb-NO" dirty="0"/>
              <a:t> kan</a:t>
            </a:r>
          </a:p>
          <a:p>
            <a:pPr lvl="1"/>
            <a:r>
              <a:rPr lang="nb-NO" dirty="0"/>
              <a:t>Bevare tilstand</a:t>
            </a:r>
          </a:p>
          <a:p>
            <a:pPr lvl="1"/>
            <a:r>
              <a:rPr lang="nb-NO" dirty="0"/>
              <a:t>”Huske” autorisasjoner og settinger</a:t>
            </a:r>
          </a:p>
        </p:txBody>
      </p:sp>
      <p:sp>
        <p:nvSpPr>
          <p:cNvPr id="27650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16F46A84-E9F5-4D70-BE55-8726AB5D84EF}" type="slidenum">
              <a:rPr lang="en-US" smtClean="0"/>
              <a:pPr/>
              <a:t>57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39552" y="0"/>
            <a:ext cx="8299648" cy="85723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MIME</a:t>
            </a:r>
            <a:r>
              <a:rPr lang="nb-NO" dirty="0"/>
              <a:t> (</a:t>
            </a:r>
            <a:r>
              <a:rPr lang="nb-NO" sz="2800" dirty="0"/>
              <a:t>Multipurpose Internet Mail </a:t>
            </a:r>
            <a:r>
              <a:rPr lang="nb-NO" sz="2800" dirty="0" err="1"/>
              <a:t>Extensions</a:t>
            </a:r>
            <a:r>
              <a:rPr lang="nb-NO" dirty="0"/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14282" y="1143000"/>
            <a:ext cx="8243918" cy="1853952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Tilleggslinjer i header for </a:t>
            </a:r>
            <a:r>
              <a:rPr lang="nb-NO" dirty="0">
                <a:solidFill>
                  <a:srgbClr val="FF0000"/>
                </a:solidFill>
              </a:rPr>
              <a:t>MIME</a:t>
            </a:r>
            <a:r>
              <a:rPr lang="nb-NO" dirty="0"/>
              <a:t> innhold</a:t>
            </a:r>
          </a:p>
          <a:p>
            <a:pPr lvl="1"/>
            <a:r>
              <a:rPr lang="nb-NO" dirty="0"/>
              <a:t>Tekst, bilde, </a:t>
            </a:r>
            <a:r>
              <a:rPr lang="nb-NO" dirty="0" err="1"/>
              <a:t>audio</a:t>
            </a:r>
            <a:r>
              <a:rPr lang="nb-NO" dirty="0"/>
              <a:t>, video, applikasjon («binære filer»)</a:t>
            </a:r>
          </a:p>
          <a:p>
            <a:pPr lvl="1"/>
            <a:r>
              <a:rPr lang="nb-NO" dirty="0"/>
              <a:t>Opprinnelig for epost, benyttes også av HTTP-klient/tjener</a:t>
            </a:r>
          </a:p>
          <a:p>
            <a:pPr lvl="1"/>
            <a:r>
              <a:rPr lang="nb-NO" dirty="0"/>
              <a:t>Angir koder for innholds</a:t>
            </a:r>
            <a:r>
              <a:rPr lang="nb-NO" dirty="0">
                <a:solidFill>
                  <a:srgbClr val="FF0000"/>
                </a:solidFill>
              </a:rPr>
              <a:t>type</a:t>
            </a:r>
            <a:r>
              <a:rPr lang="nb-NO" dirty="0"/>
              <a:t> og </a:t>
            </a:r>
            <a:br>
              <a:rPr lang="nb-NO" dirty="0"/>
            </a:br>
            <a:r>
              <a:rPr lang="nb-NO" dirty="0"/>
              <a:t>hvordan det er (om-kodet) under overføringen</a:t>
            </a:r>
          </a:p>
          <a:p>
            <a:pPr lvl="1"/>
            <a:endParaRPr lang="nb-NO" dirty="0"/>
          </a:p>
        </p:txBody>
      </p:sp>
      <p:sp>
        <p:nvSpPr>
          <p:cNvPr id="1945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ED9B54E9-4A17-4679-813A-A0CE0E89D354}" type="slidenum">
              <a:rPr lang="en-US"/>
              <a:pPr/>
              <a:t>58</a:t>
            </a:fld>
            <a:endParaRPr lang="en-US"/>
          </a:p>
        </p:txBody>
      </p:sp>
      <p:pic>
        <p:nvPicPr>
          <p:cNvPr id="19461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2976" y="3071810"/>
            <a:ext cx="784860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 rot="1711994">
            <a:off x="683568" y="2636912"/>
            <a:ext cx="7772400" cy="1362075"/>
          </a:xfrm>
        </p:spPr>
        <p:txBody>
          <a:bodyPr>
            <a:noAutofit/>
          </a:bodyPr>
          <a:lstStyle/>
          <a:p>
            <a:r>
              <a:rPr lang="nb-NO" sz="8800" dirty="0" err="1">
                <a:solidFill>
                  <a:srgbClr val="FF0000"/>
                </a:solidFill>
              </a:rPr>
              <a:t>D</a:t>
            </a:r>
            <a:r>
              <a:rPr lang="nb-NO" sz="3200" dirty="0" err="1"/>
              <a:t>omain</a:t>
            </a:r>
            <a:r>
              <a:rPr lang="nb-NO" sz="8800" dirty="0" err="1">
                <a:solidFill>
                  <a:srgbClr val="FF0000"/>
                </a:solidFill>
              </a:rPr>
              <a:t>N</a:t>
            </a:r>
            <a:r>
              <a:rPr lang="nb-NO" dirty="0" err="1"/>
              <a:t>ame</a:t>
            </a:r>
            <a:r>
              <a:rPr lang="nb-NO" sz="8800" dirty="0" err="1">
                <a:solidFill>
                  <a:srgbClr val="FF0000"/>
                </a:solidFill>
              </a:rPr>
              <a:t>S</a:t>
            </a:r>
            <a:r>
              <a:rPr lang="nb-NO" dirty="0" err="1"/>
              <a:t>ystem</a:t>
            </a:r>
            <a:endParaRPr lang="nb-NO" sz="8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59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9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Antall </a:t>
            </a:r>
            <a:r>
              <a:rPr lang="nb-NO" dirty="0">
                <a:solidFill>
                  <a:srgbClr val="FF0000"/>
                </a:solidFill>
              </a:rPr>
              <a:t>domener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6</a:t>
            </a:fld>
            <a:endParaRPr lang="nb-NO"/>
          </a:p>
        </p:txBody>
      </p:sp>
      <p:pic>
        <p:nvPicPr>
          <p:cNvPr id="221186" name="Picture 2" descr="http://ftp.isc.org/www/survey/reports/current/hos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208912" cy="553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DNS (Domain Name System)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Mennesker</a:t>
            </a:r>
          </a:p>
          <a:p>
            <a:pPr lvl="1"/>
            <a:r>
              <a:rPr lang="nb-NO" dirty="0"/>
              <a:t>Navn, person-nummer</a:t>
            </a:r>
          </a:p>
          <a:p>
            <a:pPr lvl="1"/>
            <a:r>
              <a:rPr lang="nb-NO" dirty="0"/>
              <a:t>”Ola Nordmann”, 161165 42796</a:t>
            </a:r>
          </a:p>
          <a:p>
            <a:r>
              <a:rPr lang="nb-NO" dirty="0"/>
              <a:t>Internett</a:t>
            </a:r>
          </a:p>
          <a:p>
            <a:pPr lvl="2"/>
            <a:r>
              <a:rPr lang="nb-NO" dirty="0"/>
              <a:t>IP-adresse, Navn</a:t>
            </a:r>
          </a:p>
          <a:p>
            <a:pPr lvl="2"/>
            <a:r>
              <a:rPr lang="nb-NO" dirty="0"/>
              <a:t>10.11.1.21, www.kristiania.no</a:t>
            </a:r>
          </a:p>
          <a:p>
            <a:r>
              <a:rPr lang="nb-NO" dirty="0"/>
              <a:t>Løser dette på Internett med DNS</a:t>
            </a:r>
          </a:p>
          <a:p>
            <a:pPr lvl="2"/>
            <a:r>
              <a:rPr lang="nb-NO" dirty="0"/>
              <a:t>Distribuert database på mange navne-tjenere</a:t>
            </a:r>
          </a:p>
          <a:p>
            <a:pPr lvl="2"/>
            <a:r>
              <a:rPr lang="nb-NO" dirty="0"/>
              <a:t>Protokoll i applikasjons-laget for å knytte navn og IP-adresser</a:t>
            </a:r>
          </a:p>
          <a:p>
            <a:pPr lvl="1"/>
            <a:endParaRPr lang="nb-NO" dirty="0"/>
          </a:p>
        </p:txBody>
      </p:sp>
      <p:sp>
        <p:nvSpPr>
          <p:cNvPr id="2457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AC7DBAE5-0CEF-48D1-BA18-831D1D8E66D0}" type="slidenum">
              <a:rPr lang="en-US"/>
              <a:pPr/>
              <a:t>60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DNS navne-tjenere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52400" y="1143000"/>
            <a:ext cx="5181600" cy="5410200"/>
          </a:xfrm>
        </p:spPr>
        <p:txBody>
          <a:bodyPr/>
          <a:lstStyle/>
          <a:p>
            <a:r>
              <a:rPr lang="nb-NO" dirty="0"/>
              <a:t>Ikke sentralisert! </a:t>
            </a:r>
          </a:p>
          <a:p>
            <a:pPr lvl="2"/>
            <a:r>
              <a:rPr lang="nb-NO" dirty="0"/>
              <a:t>Unngå at hele nettet går ned med navne-tjeneren</a:t>
            </a:r>
          </a:p>
          <a:p>
            <a:pPr lvl="2"/>
            <a:r>
              <a:rPr lang="nb-NO" dirty="0"/>
              <a:t>Unngå opphopning av trafikk</a:t>
            </a:r>
          </a:p>
          <a:p>
            <a:pPr lvl="2"/>
            <a:r>
              <a:rPr lang="nb-NO" dirty="0"/>
              <a:t>Sentralisert database ligger alltid ”langt” vekk</a:t>
            </a:r>
          </a:p>
          <a:p>
            <a:pPr lvl="2"/>
            <a:r>
              <a:rPr lang="nb-NO" dirty="0"/>
              <a:t>Kan skaleres</a:t>
            </a:r>
          </a:p>
          <a:p>
            <a:r>
              <a:rPr lang="nb-NO" dirty="0"/>
              <a:t>Navne-tjenere fordeles hierarkisk</a:t>
            </a:r>
          </a:p>
        </p:txBody>
      </p:sp>
      <p:sp>
        <p:nvSpPr>
          <p:cNvPr id="2560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0C895194-B2C5-4888-A553-E329CE011FA4}" type="slidenum">
              <a:rPr lang="en-US"/>
              <a:pPr/>
              <a:t>61</a:t>
            </a:fld>
            <a:endParaRPr lang="en-US"/>
          </a:p>
        </p:txBody>
      </p:sp>
      <p:pic>
        <p:nvPicPr>
          <p:cNvPr id="25605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00600" y="1066800"/>
            <a:ext cx="43434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4724400"/>
            <a:ext cx="27336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Hoved (root) navne-tjenere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143000"/>
            <a:ext cx="7772400" cy="1231900"/>
          </a:xfrm>
        </p:spPr>
        <p:txBody>
          <a:bodyPr/>
          <a:lstStyle/>
          <a:p>
            <a:r>
              <a:rPr lang="nb-NO" dirty="0"/>
              <a:t>Kontaktes av lokale tjenere ved behov</a:t>
            </a:r>
          </a:p>
          <a:p>
            <a:r>
              <a:rPr lang="nb-NO" dirty="0"/>
              <a:t>13 hoved navne-tjenere</a:t>
            </a:r>
          </a:p>
        </p:txBody>
      </p:sp>
      <p:sp>
        <p:nvSpPr>
          <p:cNvPr id="26626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CF88299D-73B5-454B-AA7A-7863D17845F2}" type="slidenum">
              <a:rPr lang="en-US"/>
              <a:pPr/>
              <a:t>62</a:t>
            </a:fld>
            <a:endParaRPr lang="en-US"/>
          </a:p>
        </p:txBody>
      </p:sp>
      <p:grpSp>
        <p:nvGrpSpPr>
          <p:cNvPr id="2" name="Group 2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0825" y="2420938"/>
            <a:ext cx="7993063" cy="4248150"/>
            <a:chOff x="960" y="480"/>
            <a:chExt cx="4176" cy="2147"/>
          </a:xfrm>
        </p:grpSpPr>
        <p:sp>
          <p:nvSpPr>
            <p:cNvPr id="26630" name="AutoShape 21"/>
            <p:cNvSpPr>
              <a:spLocks noChangeAspect="1" noChangeArrowheads="1"/>
            </p:cNvSpPr>
            <p:nvPr/>
          </p:nvSpPr>
          <p:spPr bwMode="auto">
            <a:xfrm>
              <a:off x="960" y="624"/>
              <a:ext cx="3799" cy="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pic>
          <p:nvPicPr>
            <p:cNvPr id="26631" name="Picture 22" descr="world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27" y="1161"/>
              <a:ext cx="2837" cy="1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2" name="Freeform 23"/>
            <p:cNvSpPr>
              <a:spLocks/>
            </p:cNvSpPr>
            <p:nvPr/>
          </p:nvSpPr>
          <p:spPr bwMode="auto">
            <a:xfrm>
              <a:off x="2075" y="721"/>
              <a:ext cx="423" cy="832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930 h 1893"/>
                <a:gd name="T4" fmla="*/ 963 w 963"/>
                <a:gd name="T5" fmla="*/ 1893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3" name="Text Box 24"/>
            <p:cNvSpPr txBox="1">
              <a:spLocks noChangeArrowheads="1"/>
            </p:cNvSpPr>
            <p:nvPr/>
          </p:nvSpPr>
          <p:spPr bwMode="auto">
            <a:xfrm>
              <a:off x="1105" y="2020"/>
              <a:ext cx="1329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b USC-ISI Marina del Rey, CA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l  ICANN Los Angeles, CA</a:t>
              </a:r>
            </a:p>
            <a:p>
              <a:pPr algn="ctr" eaLnBrk="0" hangingPunct="0"/>
              <a:endParaRPr lang="en-US" sz="2400"/>
            </a:p>
          </p:txBody>
        </p:sp>
        <p:sp>
          <p:nvSpPr>
            <p:cNvPr id="26634" name="Freeform 25"/>
            <p:cNvSpPr>
              <a:spLocks/>
            </p:cNvSpPr>
            <p:nvPr/>
          </p:nvSpPr>
          <p:spPr bwMode="auto">
            <a:xfrm>
              <a:off x="1647" y="1656"/>
              <a:ext cx="500" cy="367"/>
            </a:xfrm>
            <a:custGeom>
              <a:avLst/>
              <a:gdLst>
                <a:gd name="T0" fmla="*/ 0 w 582"/>
                <a:gd name="T1" fmla="*/ 426 h 426"/>
                <a:gd name="T2" fmla="*/ 582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5" name="Text Box 26"/>
            <p:cNvSpPr txBox="1">
              <a:spLocks noChangeArrowheads="1"/>
            </p:cNvSpPr>
            <p:nvPr/>
          </p:nvSpPr>
          <p:spPr bwMode="auto">
            <a:xfrm>
              <a:off x="960" y="1265"/>
              <a:ext cx="1280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e NASA Mt View, CA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f  Internet Software C. Palo</a:t>
              </a: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 Alto, CA (and 17 other locations)</a:t>
              </a:r>
            </a:p>
            <a:p>
              <a:pPr algn="ctr" eaLnBrk="0" hangingPunct="0"/>
              <a:endParaRPr lang="en-US" sz="2400"/>
            </a:p>
          </p:txBody>
        </p:sp>
        <p:sp>
          <p:nvSpPr>
            <p:cNvPr id="26636" name="Freeform 27"/>
            <p:cNvSpPr>
              <a:spLocks/>
            </p:cNvSpPr>
            <p:nvPr/>
          </p:nvSpPr>
          <p:spPr bwMode="auto">
            <a:xfrm flipV="1">
              <a:off x="1579" y="1491"/>
              <a:ext cx="537" cy="124"/>
            </a:xfrm>
            <a:custGeom>
              <a:avLst/>
              <a:gdLst>
                <a:gd name="T0" fmla="*/ 0 w 582"/>
                <a:gd name="T1" fmla="*/ 426 h 426"/>
                <a:gd name="T2" fmla="*/ 582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7" name="Text Box 28"/>
            <p:cNvSpPr txBox="1">
              <a:spLocks noChangeArrowheads="1"/>
            </p:cNvSpPr>
            <p:nvPr/>
          </p:nvSpPr>
          <p:spPr bwMode="auto">
            <a:xfrm>
              <a:off x="3408" y="864"/>
              <a:ext cx="1311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r"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i </a:t>
              </a:r>
              <a:r>
                <a:rPr lang="en-US" sz="1000">
                  <a:latin typeface="Arial" charset="0"/>
                </a:rPr>
                <a:t>Autonomica,</a:t>
              </a:r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 Stockholm (plus 3 other locations)</a:t>
              </a:r>
            </a:p>
          </p:txBody>
        </p:sp>
        <p:sp>
          <p:nvSpPr>
            <p:cNvPr id="26638" name="Freeform 29"/>
            <p:cNvSpPr>
              <a:spLocks/>
            </p:cNvSpPr>
            <p:nvPr/>
          </p:nvSpPr>
          <p:spPr bwMode="auto">
            <a:xfrm>
              <a:off x="3226" y="952"/>
              <a:ext cx="293" cy="441"/>
            </a:xfrm>
            <a:custGeom>
              <a:avLst/>
              <a:gdLst>
                <a:gd name="T0" fmla="*/ 666 w 666"/>
                <a:gd name="T1" fmla="*/ 0 h 1005"/>
                <a:gd name="T2" fmla="*/ 0 w 666"/>
                <a:gd name="T3" fmla="*/ 1005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39" name="Text Box 30"/>
            <p:cNvSpPr txBox="1">
              <a:spLocks noChangeArrowheads="1"/>
            </p:cNvSpPr>
            <p:nvPr/>
          </p:nvSpPr>
          <p:spPr bwMode="auto">
            <a:xfrm>
              <a:off x="3482" y="728"/>
              <a:ext cx="165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k RIPE London (also Amsterdam, Frankfurt)</a:t>
              </a:r>
              <a:endParaRPr lang="en-US" sz="2400"/>
            </a:p>
          </p:txBody>
        </p:sp>
        <p:sp>
          <p:nvSpPr>
            <p:cNvPr id="26640" name="Freeform 31"/>
            <p:cNvSpPr>
              <a:spLocks/>
            </p:cNvSpPr>
            <p:nvPr/>
          </p:nvSpPr>
          <p:spPr bwMode="auto">
            <a:xfrm>
              <a:off x="3107" y="813"/>
              <a:ext cx="405" cy="637"/>
            </a:xfrm>
            <a:custGeom>
              <a:avLst/>
              <a:gdLst>
                <a:gd name="T0" fmla="*/ 922 w 922"/>
                <a:gd name="T1" fmla="*/ 0 h 1448"/>
                <a:gd name="T2" fmla="*/ 0 w 922"/>
                <a:gd name="T3" fmla="*/ 1448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41" name="Text Box 32"/>
            <p:cNvSpPr txBox="1">
              <a:spLocks noChangeArrowheads="1"/>
            </p:cNvSpPr>
            <p:nvPr/>
          </p:nvSpPr>
          <p:spPr bwMode="auto">
            <a:xfrm>
              <a:off x="4224" y="1152"/>
              <a:ext cx="822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m WIDE Tokyo</a:t>
              </a:r>
              <a:endParaRPr lang="en-US" sz="2400"/>
            </a:p>
          </p:txBody>
        </p:sp>
        <p:sp>
          <p:nvSpPr>
            <p:cNvPr id="26642" name="Freeform 33"/>
            <p:cNvSpPr>
              <a:spLocks/>
            </p:cNvSpPr>
            <p:nvPr/>
          </p:nvSpPr>
          <p:spPr bwMode="auto">
            <a:xfrm>
              <a:off x="4305" y="1296"/>
              <a:ext cx="207" cy="304"/>
            </a:xfrm>
            <a:custGeom>
              <a:avLst/>
              <a:gdLst>
                <a:gd name="T0" fmla="*/ 252 w 252"/>
                <a:gd name="T1" fmla="*/ 0 h 462"/>
                <a:gd name="T2" fmla="*/ 0 w 252"/>
                <a:gd name="T3" fmla="*/ 462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6643" name="Text Box 34"/>
            <p:cNvSpPr txBox="1">
              <a:spLocks noChangeArrowheads="1"/>
            </p:cNvSpPr>
            <p:nvPr/>
          </p:nvSpPr>
          <p:spPr bwMode="auto">
            <a:xfrm>
              <a:off x="2064" y="480"/>
              <a:ext cx="1706" cy="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a Verisign, Dulles, VA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c Cogent, Herndon, VA (also Los Angeles)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d U Maryland College Park, MD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g US DoD Vienna, VA</a:t>
              </a:r>
            </a:p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h ARL Aberdeen, MD</a:t>
              </a:r>
            </a:p>
            <a:p>
              <a:pPr eaLnBrk="0" hangingPunct="0"/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j  Verisign, ( 11 locations)</a:t>
              </a:r>
            </a:p>
            <a:p>
              <a:pPr algn="ctr" eaLnBrk="0" hangingPunct="0"/>
              <a:endParaRPr 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Caching og oppdatering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04800" y="1143000"/>
            <a:ext cx="8515350" cy="4876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b-NO" dirty="0"/>
              <a:t>Navne-tjenere cacher DNS kartlegging</a:t>
            </a:r>
          </a:p>
          <a:p>
            <a:pPr>
              <a:lnSpc>
                <a:spcPct val="90000"/>
              </a:lnSpc>
            </a:pPr>
            <a:r>
              <a:rPr lang="nb-NO" dirty="0"/>
              <a:t>Lagring i </a:t>
            </a:r>
            <a:r>
              <a:rPr lang="nb-NO" dirty="0" err="1"/>
              <a:t>cache</a:t>
            </a:r>
            <a:r>
              <a:rPr lang="nb-NO" dirty="0"/>
              <a:t> forsvinner etter en tid (</a:t>
            </a:r>
            <a:r>
              <a:rPr lang="nb-NO" dirty="0" err="1"/>
              <a:t>timeout</a:t>
            </a:r>
            <a:r>
              <a:rPr lang="nb-NO" dirty="0"/>
              <a:t>)</a:t>
            </a:r>
          </a:p>
          <a:p>
            <a:pPr>
              <a:lnSpc>
                <a:spcPct val="90000"/>
              </a:lnSpc>
            </a:pPr>
            <a:endParaRPr lang="nb-NO" dirty="0"/>
          </a:p>
          <a:p>
            <a:pPr>
              <a:lnSpc>
                <a:spcPct val="90000"/>
              </a:lnSpc>
            </a:pPr>
            <a:r>
              <a:rPr lang="nb-NO" dirty="0"/>
              <a:t>Mekanismer for innmelding og oppdatering utvikles hos </a:t>
            </a:r>
            <a:r>
              <a:rPr lang="nb-NO" dirty="0">
                <a:solidFill>
                  <a:srgbClr val="FF0000"/>
                </a:solidFill>
              </a:rPr>
              <a:t>IETF</a:t>
            </a:r>
            <a:r>
              <a:rPr lang="nb-NO" dirty="0"/>
              <a:t> (</a:t>
            </a:r>
            <a:r>
              <a:rPr lang="nb-NO" dirty="0" err="1"/>
              <a:t>Internet</a:t>
            </a:r>
            <a:r>
              <a:rPr lang="nb-NO" dirty="0"/>
              <a:t> Engineering </a:t>
            </a:r>
            <a:r>
              <a:rPr lang="nb-NO" dirty="0" err="1"/>
              <a:t>Task</a:t>
            </a:r>
            <a:r>
              <a:rPr lang="nb-NO" dirty="0"/>
              <a:t> Force)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Dynamisk oppdatering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Sikkerhet</a:t>
            </a:r>
          </a:p>
          <a:p>
            <a:pPr lvl="1">
              <a:lnSpc>
                <a:spcPct val="90000"/>
              </a:lnSpc>
            </a:pPr>
            <a:r>
              <a:rPr lang="nb-NO" dirty="0" err="1"/>
              <a:t>Mmm</a:t>
            </a:r>
            <a:endParaRPr lang="nb-NO" dirty="0"/>
          </a:p>
          <a:p>
            <a:pPr>
              <a:lnSpc>
                <a:spcPct val="90000"/>
              </a:lnSpc>
            </a:pPr>
            <a:r>
              <a:rPr lang="nb-NO" dirty="0"/>
              <a:t>Navn (og nummere) forvaltes av </a:t>
            </a:r>
            <a:r>
              <a:rPr lang="nb-NO" dirty="0">
                <a:solidFill>
                  <a:srgbClr val="FF0000"/>
                </a:solidFill>
                <a:hlinkClick r:id="rId7"/>
              </a:rPr>
              <a:t>IANA</a:t>
            </a:r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/>
              <a:t>med underorganisasjoner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Europa: </a:t>
            </a:r>
            <a:r>
              <a:rPr lang="nb-NO" dirty="0">
                <a:hlinkClick r:id="rId8"/>
              </a:rPr>
              <a:t>RIPE</a:t>
            </a:r>
            <a:endParaRPr lang="nb-NO" dirty="0"/>
          </a:p>
          <a:p>
            <a:pPr lvl="1">
              <a:lnSpc>
                <a:spcPct val="90000"/>
              </a:lnSpc>
            </a:pPr>
            <a:r>
              <a:rPr lang="nb-NO" dirty="0"/>
              <a:t>Norge (</a:t>
            </a:r>
            <a:r>
              <a:rPr lang="nb-NO" dirty="0">
                <a:solidFill>
                  <a:srgbClr val="FF0000"/>
                </a:solidFill>
              </a:rPr>
              <a:t>.</a:t>
            </a:r>
            <a:r>
              <a:rPr lang="nb-NO" dirty="0" err="1">
                <a:solidFill>
                  <a:srgbClr val="FF0000"/>
                </a:solidFill>
              </a:rPr>
              <a:t>no</a:t>
            </a:r>
            <a:r>
              <a:rPr lang="nb-NO" dirty="0"/>
              <a:t>): </a:t>
            </a:r>
            <a:r>
              <a:rPr lang="nb-NO" dirty="0" err="1">
                <a:hlinkClick r:id="rId9"/>
              </a:rPr>
              <a:t>NorID</a:t>
            </a:r>
            <a:endParaRPr lang="nb-NO" dirty="0"/>
          </a:p>
        </p:txBody>
      </p:sp>
      <p:sp>
        <p:nvSpPr>
          <p:cNvPr id="29698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33362BB1-DF80-4FF7-8D23-DC6CCEB2768D}" type="slidenum">
              <a:rPr lang="en-US"/>
              <a:pPr/>
              <a:t>63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DNS records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1000" y="1143000"/>
            <a:ext cx="8229600" cy="5410200"/>
          </a:xfrm>
        </p:spPr>
        <p:txBody>
          <a:bodyPr/>
          <a:lstStyle/>
          <a:p>
            <a:pPr>
              <a:buFontTx/>
              <a:buNone/>
            </a:pPr>
            <a:r>
              <a:rPr lang="nb-NO" dirty="0"/>
              <a:t>Distribuert database lagrer RR (</a:t>
            </a:r>
            <a:r>
              <a:rPr lang="nb-NO" dirty="0" err="1"/>
              <a:t>resource</a:t>
            </a:r>
            <a:r>
              <a:rPr lang="nb-NO" dirty="0"/>
              <a:t> </a:t>
            </a:r>
            <a:r>
              <a:rPr lang="nb-NO" dirty="0" err="1"/>
              <a:t>records</a:t>
            </a:r>
            <a:r>
              <a:rPr lang="nb-NO" dirty="0"/>
              <a:t>)</a:t>
            </a:r>
          </a:p>
          <a:p>
            <a:pPr>
              <a:buFontTx/>
              <a:buNone/>
            </a:pPr>
            <a:endParaRPr lang="nb-NO" dirty="0"/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rgbClr val="FF0000"/>
                </a:solidFill>
              </a:rPr>
              <a:t>A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Navn=vertsnavn, verdi=IP-adresse</a:t>
            </a:r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rgbClr val="FF0000"/>
                </a:solidFill>
              </a:rPr>
              <a:t>NS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Navn=domene, verdi=IP-adresse til navne-tjener</a:t>
            </a:r>
          </a:p>
          <a:p>
            <a:pPr>
              <a:lnSpc>
                <a:spcPct val="90000"/>
              </a:lnSpc>
            </a:pPr>
            <a:r>
              <a:rPr lang="nb-NO" dirty="0"/>
              <a:t>Type=CNAME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Navn=alias, verdi=virkelig navn</a:t>
            </a:r>
          </a:p>
          <a:p>
            <a:pPr>
              <a:lnSpc>
                <a:spcPct val="90000"/>
              </a:lnSpc>
            </a:pPr>
            <a:r>
              <a:rPr lang="nb-NO" dirty="0"/>
              <a:t>Type=</a:t>
            </a:r>
            <a:r>
              <a:rPr lang="nb-NO" dirty="0">
                <a:solidFill>
                  <a:srgbClr val="FF0000"/>
                </a:solidFill>
              </a:rPr>
              <a:t>MX</a:t>
            </a:r>
          </a:p>
          <a:p>
            <a:pPr lvl="2">
              <a:lnSpc>
                <a:spcPct val="90000"/>
              </a:lnSpc>
            </a:pPr>
            <a:r>
              <a:rPr lang="nb-NO" dirty="0"/>
              <a:t>Navn=alias, verdi=post tjener</a:t>
            </a:r>
          </a:p>
        </p:txBody>
      </p:sp>
      <p:sp>
        <p:nvSpPr>
          <p:cNvPr id="30722" name="Plassholder for lysbildenumm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fld id="{15A4B148-FF04-4286-84C4-7A2AFC3DBE30}" type="slidenum">
              <a:rPr lang="en-US"/>
              <a:pPr/>
              <a:t>64</a:t>
            </a:fld>
            <a:endParaRPr lang="en-US"/>
          </a:p>
        </p:txBody>
      </p:sp>
      <p:pic>
        <p:nvPicPr>
          <p:cNvPr id="30725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1905000"/>
            <a:ext cx="66294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Win</a:t>
            </a:r>
            <a:r>
              <a:rPr lang="nb-NO" dirty="0"/>
              <a:t>: </a:t>
            </a:r>
            <a:r>
              <a:rPr lang="nb-NO" dirty="0" err="1">
                <a:latin typeface="Courier New" pitchFamily="49" charset="0"/>
              </a:rPr>
              <a:t>nslookup</a:t>
            </a:r>
            <a:endParaRPr lang="nb-NO" dirty="0">
              <a:latin typeface="Courier New" pitchFamily="49" charset="0"/>
            </a:endParaRPr>
          </a:p>
        </p:txBody>
      </p:sp>
      <p:sp>
        <p:nvSpPr>
          <p:cNvPr id="33794" name="Plassholder for lysbildenumm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fld id="{F4F9FB88-A564-49A9-8A8A-B7E342DA357F}" type="slidenum">
              <a:rPr lang="en-US"/>
              <a:pPr/>
              <a:t>65</a:t>
            </a:fld>
            <a:endParaRPr lang="en-US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5760640" cy="554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00192" y="1268760"/>
            <a:ext cx="30187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nslookup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/>
              <a:t>kan også</a:t>
            </a:r>
            <a:br>
              <a:rPr lang="nb-NO" dirty="0"/>
            </a:br>
            <a:r>
              <a:rPr lang="nb-NO" dirty="0"/>
              <a:t>brukes i </a:t>
            </a:r>
            <a:br>
              <a:rPr lang="nb-NO" dirty="0"/>
            </a:br>
            <a:r>
              <a:rPr lang="nb-NO" dirty="0" err="1"/>
              <a:t>OSXog</a:t>
            </a:r>
            <a:r>
              <a:rPr lang="nb-NO" dirty="0"/>
              <a:t> Linux, </a:t>
            </a:r>
            <a:br>
              <a:rPr lang="nb-NO" dirty="0"/>
            </a:br>
            <a:r>
              <a:rPr lang="nb-NO" dirty="0"/>
              <a:t>men der </a:t>
            </a:r>
            <a:br>
              <a:rPr lang="nb-NO" dirty="0"/>
            </a:br>
            <a:r>
              <a:rPr lang="nb-NO" dirty="0"/>
              <a:t>foretrekkes</a:t>
            </a:r>
          </a:p>
          <a:p>
            <a:r>
              <a:rPr lang="nb-NO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</a:t>
            </a:r>
            <a:endParaRPr lang="nb-NO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 err="1"/>
              <a:t>Avsluttning</a:t>
            </a:r>
            <a:endParaRPr lang="nb-N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66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6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skal vi kunne?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Definere Internett</a:t>
            </a:r>
          </a:p>
          <a:p>
            <a:r>
              <a:rPr lang="nb-NO" dirty="0"/>
              <a:t>TCP/IP-modellen</a:t>
            </a:r>
          </a:p>
          <a:p>
            <a:pPr lvl="1"/>
            <a:r>
              <a:rPr lang="nb-NO" dirty="0"/>
              <a:t>Hvilke oppgaver løses på de ulike lagene</a:t>
            </a:r>
          </a:p>
          <a:p>
            <a:r>
              <a:rPr lang="nb-NO" dirty="0"/>
              <a:t>Klient/Tjener-modellen</a:t>
            </a:r>
          </a:p>
          <a:p>
            <a:r>
              <a:rPr lang="nb-NO" dirty="0"/>
              <a:t>HTTP</a:t>
            </a:r>
          </a:p>
          <a:p>
            <a:pPr lvl="1"/>
            <a:r>
              <a:rPr lang="nb-NO" dirty="0"/>
              <a:t>Oppbyggingen av URI og URL</a:t>
            </a:r>
          </a:p>
          <a:p>
            <a:pPr lvl="1"/>
            <a:r>
              <a:rPr lang="nb-NO" dirty="0" err="1"/>
              <a:t>Request</a:t>
            </a:r>
            <a:r>
              <a:rPr lang="nb-NO" dirty="0"/>
              <a:t>/</a:t>
            </a:r>
            <a:r>
              <a:rPr lang="nb-NO" dirty="0" err="1"/>
              <a:t>response</a:t>
            </a:r>
            <a:endParaRPr lang="nb-NO" dirty="0"/>
          </a:p>
          <a:p>
            <a:pPr lvl="1"/>
            <a:r>
              <a:rPr lang="nb-NO" dirty="0"/>
              <a:t>GET og ulike typer responskoder</a:t>
            </a:r>
          </a:p>
          <a:p>
            <a:pPr lvl="1"/>
            <a:r>
              <a:rPr lang="nb-NO" dirty="0"/>
              <a:t>Kort om tilstandsløshet og </a:t>
            </a:r>
            <a:r>
              <a:rPr lang="nb-NO" dirty="0" err="1"/>
              <a:t>Cookies</a:t>
            </a:r>
            <a:endParaRPr lang="nb-NO" dirty="0"/>
          </a:p>
          <a:p>
            <a:r>
              <a:rPr lang="nb-NO" dirty="0"/>
              <a:t>DNS</a:t>
            </a:r>
          </a:p>
          <a:p>
            <a:pPr lvl="1"/>
            <a:r>
              <a:rPr lang="nb-NO" dirty="0"/>
              <a:t>Hvordan organisert: TLD og NS-servere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33E190-EE97-4455-B2F0-D88333E113A5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2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Dagens øving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Finn artikler om ARPA Net (helst flere enn den jeg har linket til), og skriv 1 A4 side med dine egne ord om emnet</a:t>
            </a:r>
          </a:p>
          <a:p>
            <a:r>
              <a:rPr lang="nb-NO" dirty="0"/>
              <a:t>Øving T06.00 og T06.01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8367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Spørsmål?</a:t>
            </a:r>
          </a:p>
        </p:txBody>
      </p:sp>
      <p:pic>
        <p:nvPicPr>
          <p:cNvPr id="7" name="Picture 2" descr="https://fbcdn-sphotos-b-a.akamaihd.net/hphotos-ak-ash3/525026_10152165172465702_473163590_n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5109220" cy="510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>
            <p:custDataLst>
              <p:tags r:id="rId4"/>
            </p:custDataLst>
          </p:nvPr>
        </p:nvSpPr>
        <p:spPr>
          <a:xfrm>
            <a:off x="5796136" y="-126908"/>
            <a:ext cx="2664296" cy="2232248"/>
          </a:xfrm>
          <a:prstGeom prst="cloudCallout">
            <a:avLst>
              <a:gd name="adj1" fmla="val -42850"/>
              <a:gd name="adj2" fmla="val 79117"/>
            </a:avLst>
          </a:prstGeom>
          <a:solidFill>
            <a:srgbClr val="FFC000">
              <a:alpha val="4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600" dirty="0"/>
              <a:t>?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58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Antall </a:t>
            </a:r>
            <a:r>
              <a:rPr lang="nb-NO" dirty="0">
                <a:solidFill>
                  <a:srgbClr val="FF0000"/>
                </a:solidFill>
              </a:rPr>
              <a:t>brukere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  <p:sp>
        <p:nvSpPr>
          <p:cNvPr id="3" name="AutoShape 2" descr="world internet users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" name="AutoShape 4" descr="world internet users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4" name="AutoShape 2" descr="world internet us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7" name="Picture 2" descr="world internet penetr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83" y="1185873"/>
            <a:ext cx="7665034" cy="53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Tekniske standarder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… er normer og krav til tekniske systemer</a:t>
            </a:r>
          </a:p>
          <a:p>
            <a:r>
              <a:rPr lang="nb-NO" dirty="0"/>
              <a:t>Nedskrevet i et dokument som beskriver hvilke krav man må oppfylles for å tilfredsstille standarden.</a:t>
            </a:r>
          </a:p>
          <a:p>
            <a:r>
              <a:rPr lang="nb-NO" i="1" dirty="0"/>
              <a:t>De Jure </a:t>
            </a:r>
            <a:r>
              <a:rPr lang="nb-NO" dirty="0"/>
              <a:t>(etter lov)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i="1" dirty="0"/>
              <a:t>De Facto </a:t>
            </a:r>
            <a:r>
              <a:rPr lang="nb-NO" dirty="0"/>
              <a:t>(faktisk)</a:t>
            </a:r>
          </a:p>
          <a:p>
            <a:pPr lvl="1"/>
            <a:r>
              <a:rPr lang="nb-NO" dirty="0"/>
              <a:t>Standarder som følges … </a:t>
            </a:r>
          </a:p>
          <a:p>
            <a:pPr lvl="2"/>
            <a:r>
              <a:rPr lang="nb-NO" dirty="0"/>
              <a:t>fordi «alle» finner det fordelaktig kalles </a:t>
            </a:r>
            <a:r>
              <a:rPr lang="nb-NO" dirty="0">
                <a:solidFill>
                  <a:srgbClr val="FF0000"/>
                </a:solidFill>
              </a:rPr>
              <a:t>De Facto</a:t>
            </a:r>
            <a:r>
              <a:rPr lang="nb-NO" dirty="0"/>
              <a:t>.</a:t>
            </a:r>
          </a:p>
          <a:p>
            <a:pPr lvl="2"/>
            <a:r>
              <a:rPr lang="nb-NO" dirty="0"/>
              <a:t>fordi det kreves (typisk i lov) kalles </a:t>
            </a:r>
            <a:r>
              <a:rPr lang="nb-NO" dirty="0">
                <a:solidFill>
                  <a:srgbClr val="FF0000"/>
                </a:solidFill>
              </a:rPr>
              <a:t>De Jure</a:t>
            </a:r>
          </a:p>
          <a:p>
            <a:pPr lvl="1"/>
            <a:r>
              <a:rPr lang="nb-NO" dirty="0"/>
              <a:t>Eksempel:</a:t>
            </a:r>
          </a:p>
          <a:p>
            <a:pPr lvl="2"/>
            <a:r>
              <a:rPr lang="nb-NO" dirty="0"/>
              <a:t>MP3 i stedet for CD </a:t>
            </a:r>
            <a:r>
              <a:rPr lang="nb-NO" dirty="0" err="1"/>
              <a:t>Wav</a:t>
            </a:r>
            <a:r>
              <a:rPr lang="nb-NO" dirty="0"/>
              <a:t> på nettet (De facto)</a:t>
            </a:r>
          </a:p>
          <a:p>
            <a:pPr lvl="2"/>
            <a:r>
              <a:rPr lang="nb-NO" dirty="0"/>
              <a:t>HTML frem til 1995 (De facto -&gt; De jure)</a:t>
            </a:r>
          </a:p>
          <a:p>
            <a:pPr lvl="2"/>
            <a:r>
              <a:rPr lang="nb-NO" dirty="0"/>
              <a:t>Microsoft Word DOC (De facto - 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56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5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lushingTheToil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60009" y="1268760"/>
            <a:ext cx="5483991" cy="471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Organisatorisk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42844" y="1196752"/>
            <a:ext cx="3565060" cy="474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>
                <a:solidFill>
                  <a:srgbClr val="0000FF"/>
                </a:solidFill>
              </a:rPr>
              <a:t>RFC</a:t>
            </a:r>
            <a:r>
              <a:rPr lang="nb-NO" dirty="0" err="1"/>
              <a:t>’er</a:t>
            </a:r>
            <a:r>
              <a:rPr lang="nb-NO" dirty="0"/>
              <a:t> som standardiserings-prosess</a:t>
            </a:r>
          </a:p>
          <a:p>
            <a:pPr lvl="1"/>
            <a:r>
              <a:rPr lang="nb-NO" dirty="0" err="1">
                <a:solidFill>
                  <a:srgbClr val="0000FF"/>
                </a:solidFill>
              </a:rPr>
              <a:t>R</a:t>
            </a:r>
            <a:r>
              <a:rPr lang="nb-NO" dirty="0" err="1"/>
              <a:t>equest</a:t>
            </a:r>
            <a:r>
              <a:rPr lang="nb-NO" dirty="0"/>
              <a:t> </a:t>
            </a:r>
            <a:r>
              <a:rPr lang="nb-NO" dirty="0">
                <a:solidFill>
                  <a:srgbClr val="0000FF"/>
                </a:solidFill>
              </a:rPr>
              <a:t>f</a:t>
            </a:r>
            <a:r>
              <a:rPr lang="nb-NO" dirty="0"/>
              <a:t>or </a:t>
            </a:r>
            <a:r>
              <a:rPr lang="nb-NO" dirty="0" err="1">
                <a:solidFill>
                  <a:srgbClr val="0000FF"/>
                </a:solidFill>
              </a:rPr>
              <a:t>C</a:t>
            </a:r>
            <a:r>
              <a:rPr lang="nb-NO" dirty="0" err="1"/>
              <a:t>omment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r>
              <a:rPr lang="nb-NO" dirty="0">
                <a:solidFill>
                  <a:srgbClr val="0000FF"/>
                </a:solidFill>
              </a:rPr>
              <a:t>IANA</a:t>
            </a:r>
            <a:r>
              <a:rPr lang="nb-NO" dirty="0"/>
              <a:t>, </a:t>
            </a:r>
            <a:r>
              <a:rPr lang="nb-NO" dirty="0">
                <a:solidFill>
                  <a:srgbClr val="0000FF"/>
                </a:solidFill>
              </a:rPr>
              <a:t>RIPE</a:t>
            </a:r>
            <a:r>
              <a:rPr lang="nb-NO" dirty="0"/>
              <a:t> m.fl. adm. (DNS-)NAVN og (IP-)NUMMER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fld id="{9561C03E-5E59-48CE-9017-CCF442D1146E}" type="slidenum">
              <a:rPr lang="nb-NO" smtClean="0"/>
              <a:pPr>
                <a:defRPr/>
              </a:pPr>
              <a:t>9</a:t>
            </a:fld>
            <a:endParaRPr lang="nb-NO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Bo12H1jxjmw3Zk2GvumV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bMrs4V3PWugNzQsiPB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tKhKnX2eia10jxNuQG1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KRNhIhvzLmLuEUpmokD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Qfibc60eZ7DIZqW5fKJI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ePTT4uhG0vOq1yZw5pzx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RVUZpj5SpeVc0tii1vW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BJSspkljNbfJNjhaPfZvz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3VpvkjWqXIY2k5AQzuTW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3fXEu3LdV0uqT71TsqD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GFf0aETj90MJmfnFrncu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Oib1QouZKOLLaI4JWD2B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ke5xuiVXqmY4vP9OyFrk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USH5gXt5arbn0wXM5Dwb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ZUsNar01JcUufT4pw1M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3rrANtkce7nXXSMDtN14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7eJWHUgdJs5VUAgouWON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HWjBhr3njdUWZX3pT5h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B027Py4hosyoB4ZaLMHU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OBJFBBabBci7EvcnMVGP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29y55iltXDIbXhTHzJx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wRRy7mjrnsi9MLfK6I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bjlx2O5IGjQR4SO3tNS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IxPb1LFNvXxDRxlVzD7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OvIr81OXtCVgFxdAkvm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fHEbdKpi09uHyQ9YpxJ6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vZEhVFkxs9fyi27I2HXo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CcGuua8IBnsS9cystCGB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yjhRViOHoFoQGmsBrb9oJ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6pTV9zekImM4SoDySk0c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32sQ6R2rwci0rar2nF8a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ThzcOCh4Ila3nq42IbTc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4qebwvES2mnxyyxEePe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h74BiCqYrtkpd8YC5Mq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iI40jugV6i0SwxHjg9h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FPSwv3X4X1Up966Vc2r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d9loGBJsHJlusfJM6n1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uNZSw9zoogSLCIa6mlku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4FERcqV41xoUFxpO5AT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BHD0B00G31YiJkdFX8sj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mH3DHygKB1RY3WdbPV4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GeNuty95MeFGgHN8PaUoY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gGCZPUY90TuQZSes6Jxv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D8OTApwmRd1w3lKMUUk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z8ShrLflYxTe2tbVjyD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CY1NdgmXAShhcc2I2CQi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icoi6Aee4TmEmUKACJcnb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fGUwU0ATvv1mQ0zqJQ2o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6hmDQoGcZT7yyCm44Ac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gXxr0DbFjXdEAD9habcj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eirW4ELrcNIm1o5oo20k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2vGz6zKyCGkyWB6aryRy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8TGRokttqIoVYO7aBDd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1AChs9eOVPysM4J4knsHP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OG1y6eznoYgS7j3AWbfEu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jBlTneybbBWU9TCxuFu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WViAcfH66g9gf0zEpPr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Rx7k18fpXtfghMY5wOu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P6GxF9MrhnVu5STpp8d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Ai5ASnzkIK9SI1Eus5Cv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kMG5c7oljvEovns5hoS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bkdaRKVF78OfJXiUMbsW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djwh2nOeDgc9ssVkmtGc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9Mp9avdq0iKFZQltThjU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wOQrQQ5sGeinaJRSdi0c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oMt5YTAoSrEafBjIEmkx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nBFBB040UYIBp4YKRbS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3jYUTYK8TKy9m26vC36g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I0ugzuEERIiSpSqmizk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GsEbfKUu9FkbvSF7krzm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jxE5kvTiWsk2xP5kKK9I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GTZKfX8LwhzskDAEzZf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aP7he7OC6oWkRK6AfVa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t5urJ5aatGAXI9CXI0WU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w0MPyZJjccM7m2MNnJr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KT2WXid9e2SiyuEUxbq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aBNzaVDdseghfSNB1q6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e3ui8tbfvLLnJq9o8hw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7VX28od1QR5SCjGigXYc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2hfL7WaZ3rpqmJ5SMa2c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vS9mrDiOwWaA1d2mmf5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Xi4qjgvlZmVxLnCKuxH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fMHSPpOM7cMcUQi0k1j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EurFKBKyOtpv3iJqq5xc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KzsLsudGUKur7dqaFc2z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NpN0hTAeCLyVJScZ8gk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0Cav0gqk9GlrM2Xsck5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TbtyXF3MefK8pbPLSkO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Ai5a1G302SxhIZ1riKg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7SXt8MLkXGhhRYWWBKGJ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HEDMCqrLRP70BbtNDnI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A8sQKr141dqtArwf4Dzh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I9HoPYv6TFdTP4ukMG0K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A7A2goi5EUQRZKrUsvX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zLm2UhWzxdVf7gfWfIB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ZdvzkMxeQGlnxPFet18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kNX8ushDvCegb5edbv0ru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IW3wH84Y45fHPSrfef0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ZoRKoN2ZkM3w2NlKj5v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7zW4HRNIAeRxWEEXKgV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h9tcWKQjvzvwO44Ffqfv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EjQETtWVq2MthiNj5bbB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B1scyU4c4EvDgxVeK5Ty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JCna42dROx1PKniLbT4N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o6YTeKXb4CjhJLYZm8x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MOArUBpG7I48dgcbNsT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HpWRSTcKCAPZNKTMYcyY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81LmBlmvlkqBQ7VRG9xt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KvXcx6K7Sd14ZrnCE9Po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sgZvG6fr25O1WSiN62af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v3S43PwHQYZTgk3xKHD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DFp0h28EEFptDE2nl3Ph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MkaSSWuftcpRy9JeowXh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4sZ69HfOa1P6KWCC3qVk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22CXKzitBYlfYq4WFOr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3az7U8DdRF0fpWucXGwH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ZkNKxAjiBAnPA6rnq8Im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UHZwHoO4dvlVSL0cz7tW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KxOGhWLUxWChlyv1CNI5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vGnolhhrcAZNKaQjwvC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8ZDl1ZqQweqjcF3MvKXY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Dn8DlKRlf4GdxoL0fi0m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eJ08stQLv6ycp4aIAxsJ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E0tfFjAf1efSy7wtrpJ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dlX2Ol2mR1K5gebpEgg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wN2isVziVnSrvEbqEvI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rkOVwbSbtF4jPaZwS6Nz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OIxedCLoAFYlIuwpopJ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sFmZysbwZML699HCZwcB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wtfvItaSPCRTbnDuHD0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o50TG6VnRZALTdygi9aau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9UMGWfMKTlJ8oeB1neuY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8ha5dpuPsFlVQZTpZ84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UA7MSKKAsq349kioiI0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oKgQcBBYGTF3GapChaF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oXdoT86IYDw5iHD5ZQH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k3nrVQET1nqv4qoJ46fb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Vb2MdxCnbO05eD91rdg3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EMDdHgMBpZIoSkFHj1w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fpljZObTxoeGroqFjMeb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5RWF6Z6prlOkjyX0Qm1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8DMTsyfubd89pJ6oYW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q1uRvximoMzwqO2j5DRc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6aoxhKX39FebHBi1W0W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F54yiG8TShh8nlIryLWo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CFACHV4yxMpYBIZO7YD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NUHZyZJnJsNEkKOE3OBp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XfHGpUTw8MwarcJ1vH7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RXrNx1OmfYf9XriRAOu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89jCV2jTi0EznKeBnRH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ViehJD7imN3QOiuU6M2m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vn4xDZrDvxvAe0nDjGLZ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QtSTXCpeHEdzjgLG73Z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Jxdxr7GC7TzZcHSCWisn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58YFzkfTRGIYuwgZ1lFY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4SkUNg1y8pNzr5yLymn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durm4P8zA4td7BgzTGU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Wx32IeK0iMJNqe4qNags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Z20sqUPnkJmX2ggbv1ko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JTteW55O1vBYW2aYPSu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VOF4raJyfHjdLj7ZbXJi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taMobN4OlAcyUVOQfoFdp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yw2a0sNWhU33i8uYyyw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y6uaoYEeJxTjDc0ODrWZ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VgHYrKsuJeAQXWGQ4Ph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tLT2GgkSId3m4Sgk3XWt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JlHLrnEinhWHuhI2UC7H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EHyGCs2HB9Dgr6blQeqY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7L7LXm82E9CZsxiGqIPj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G9NeGVbfU8FK9AuAcjJF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WXz4E4GLqNGfe0n3azQB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c2WsPmDwww4rdPEBh7y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ARj9BWVSNPbBH0u96Nus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zFVPhuGZi6kbROyiASZm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2TKaJC0LpgYJShnwwwc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PzhE4WATXkTMD147K4Yx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c8WgV3ls9Jre4aT4x3bw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uyQVAUlHgVqkb1IxFoXP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voBoyy4W8p0lPJNocFwT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8kOJmJ2EZNsFKfoxb4B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OQRbrUAN9vIgC5ukNSH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x5g5APfhYMZMt5mqC3RC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btbfPUQ8ZYhAnLiGl0x5y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onhFKJlTyPz7tUum6Vx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ZVJFrPeMj6R6HSOV4wW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rjusZZeppsEL6eejIK5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anPtqz86v2zgnnJk4rQ7W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bWhOKAg5hWAuJWPqYWMH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kxjlbCyeirFgmGhcy2r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EvwDjYL1fPjmC3TW0oDX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uG3xH9DNhMQPBIB7C7s7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MSKNeORqX0W5GBh0hxKU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b6J48BnkoaxvbBaaJ0vP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5F9ithNRay77GD39Fg2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yapFP7NJprgJ04VQ86w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o4Vw7zleMMQk6YTNrG4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QXDYeP8W65LyMkKi0do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TGXWXkFQszQIdXT8lv5P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yycy38FQ2X0m4W0iSOh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H36MpSST5PO87pJohwa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t1llYvk7xyvBrKVU83Yq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IQTX73Chyo7nQ9sgJNX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yWOByuwK61EOkfTsKOgN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0KzzW0NnEo0xiW8wu7KO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I1Pcnh29S5T7W31ZywWJ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OMWWjej82s8T2yKJDwku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Da05uvzeSzJrd2gqXNPJ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rZ20tePTpoSKS8LVdKNzO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aAkHscywEMScaY40gKk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HkTuuK319eRqSq8wmGQ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2AEXeY2WikEVjOqmth0T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RbIpCa3IJUK6A6Alcosf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SZJhspfaeZrLqGgm5Ufxx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DfRJI203d1QC8NskLY1Au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YxcOfYjQVTNmupIHd9bL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dVnwwbZp6Re05d2VQ5Z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nPtQToQJCuM7vAow5O1b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16nVW1W6eqjIkeOtk93zJ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2Dsiqn4zIpVW0G3l60f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i5wlszUSv5pSNPnAYtE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WZgu1OTy8oVul2sNfLcX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Cs3VUIXz72ZNzyzj210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8NUGKEjyS6AEzKDZzYH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4vX9UBTmIuvvSj5CZyGh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lyPvgK78oBooy2QYHMpy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LqsPkapuFoGA8CJWH9ek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qyUhXQoXxZYEv4zYynJT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tz4G3vaaMyeYQQ3RrMd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ToEYs5qfwf8Ch0yAHE5Gr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6WC7Js7GuZhAapHBpJU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CBtbx0XRPTvLuVR07d8Fj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DZqnaZ3FXweFZA3hecmzm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bMREKr28QKtIzp75L3s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aIzsNGsA3Zg2jeAjlieU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5xbhygFFNB1qYNa3Lil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IxFgT062yxaoPssIaXBg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Hdx19ltlQAajdeIzkbK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egeBDWc3lgPLxWZKfpKb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Jm55N9gKIhNZhMyHx8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urGLzAVkUr32CveyQpT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iO3Er2UM4pUlSWwg6WKNk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6Tfj9xbkK6jE0Z4Fozwj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mSYtunX6N7qJRL1ZY9xy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3iUQMWP295OlxnlG2OmD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eh7iDoAnLCj5OFyEA0h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6JgJ9ORUs7cvqqYD2DG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B65pxo3a333DeQcfy48M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w7WBUW7GPka0IuM5ZaHvO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Dbh6ojH9vhLujC3ds6F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3SD7iUJ7zwB5IjqDPIn8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XZssWXfp9UbziDY5pX1V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tuAwbTRFvqKlcXy2vvIUl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bTx0juMH4CDnyY3Zn10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i6kLyOPQgwifxX3kfDF4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4BH1wuMnjdAuTMceKGWQO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ieHF3RnGEyuQCBO1d9io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trkhrVNnW4Nyrr0O6RO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3suyKQWDgdiNTwDQFAv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160ALA8qxh1eG1FFELPh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aa3cThPKzX6Yqoxa5mvQ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TEfGwzC3zoCclOvP0hPL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dVUR3sCTaD88TNfX7vOF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Pmj7amQwd4BqqXkpauHR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7GHNsem8pEcjh5xxWhg3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QllXdtiyBXjFlO1OaR62u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LoRVDz9zgDF8mdqQQ66x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03rYCbKWI492ntUWADh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JfabpeuSL4J6MwKxv1au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4W1YRwSAYeHEZnNuEXXOk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BZjQWVUvsfagW7p0KFSlJ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sZptcHki6HSH2iTJi5kvX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MMnlI5VFg30VFEqnit1v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zvJzJ8eUZwJCEUHitd0j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w0Mbo5gjTeUPcRC9lNql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b30vGZZNuS2QYJMyJ9DF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HPHPGkRdSzE3OJaSohk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MlTTnN3hIoQGlaORiEWh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iw00u0PqIJHVTlyKhAei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rHByYE4rWWmC8JmqOik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UG8sVuHR7pBWHLEnNcmF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DIcXODFX3ucTeHRCCuYh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IcgdF1pk1oWA2pfYF4c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7KOwXwaARG5Z100GBXDyI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NDLJVrz1HZX1HStbdjtGY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KqzeUf8jYj653D48lLOv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VtzNqrqN8VQKhXE49Qqi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RMPEZFBgYvj6u5E6PGTb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eim6thBX4e0ACNYLsKc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pWfstAzSdWUm4y6yUXw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GP64nXja63gzINtAQgQNj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SsEF6fhs536gyuwCGzDz7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Yu64OjEZNx4xuAMnlhp8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O6w4zWenTIlNaFaZat9q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uX21TcihHVoaoA0emqBU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JjVCnaOgIOvn26xVlbA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MuMpaeM0toULdI6hO8tr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Z7oybxNJgFAGJmeK5oRH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tgSOO4msXcDcPLSgwlV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vHlbGrR8TYveyxh0SC02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elA45J37Mh1XyxD8Cvk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NK9o0a4cS99XLSuuAGKgQ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GmxbCH09lM6dvpkgHuZO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s39km8KraTbCLIx3u5Jp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iLCLiaHQMHzmvhSlLiX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KiAIjfkIt3DtKnIAPAJk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2oXk2G7qITUgVUmrQiOO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wzItftowwnC6niPutpo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d0sMxgVqrQGIFZ3sq8MB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8XheAfDJU1e4Q7Q5nLpP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TIqN3fKVeop0KESMofwu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BNHpwUxSYEh09tCrxm3k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dR8zBJBbXGYCFTiKBmku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0Fw5e1mQLoD3qpvn5OFX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Gc4J8TfkZxPCNYyT84rQ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3A6HmTgE0EvrQS9idWv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k2YSIWPnI6xYk6elDepi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CsuD79qiBki71vdJY4jX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XSEFg5nUO9DEDDkmf1eXI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ZBtjrBZHdovfbiX4957b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xzCDExbp6dxLQ7cmkM9i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UqaZS5xVl8yh4UHOXsvN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IqrQSNLk1zCWFcsEE6S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5HN0SSREkrNwPJXN3qrR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q087Wse5Ph7h9wUvhHllQ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E3uH6CS8ZQidTV3a9xTm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bcnxEfEAVwLcktb0DbbxN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1ZZRwY5WrqYtR6asnex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u2pdfa9krsXeW1kbARsw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J2wvCatnIpfffav34ao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eOlooeIhO4gvGaJFw9X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HM405NnlFbW3NI9eMfEr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YKukkpEe4vrp6zkn9VTt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zDm0vinIrMewNkwKsX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QpbsXNCu6Tk2nTtXnuZ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FujaXuDuk8xWLrMBQIj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BoBzTo5Ix7LTaQXkUlQ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25IAqI8Ps3ZFrDx99VGJk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nRzeZuOgZzbVA58PWPdl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hJeW5xwXQ57pRS3yZC6X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3gRt8dG4iWbRAP03phK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EaAM0QotWMYY82YoVoYCI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LT9GM73kzKmWd1NTxGeB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wmuNsKKxCnrZY2ol1vXZO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5IHunnxSXx6tSUl4vXpWM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GPI0TTvljhGZfsyBqly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ZUptT9OXhvp99bBgNQkk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95jCtiWYtR9J0EFmDZsc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iu4hY7ypE76Gzm6Cfn5Vr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8vY2FlzgNspm4Aa3qVTD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6JJiLyQPmUbOnVVTnlZ5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xxjVGh92Y0fKpejnA1pX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uafdf8xyxEHY9cbYPRyFj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esEuLNUbMlxs3ZJbLCYcI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xj8OU7pp3OvP1QfDsC0NO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PHgRXD3KQ7b189b5lMoO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Tit1epfzTTCFfCCtlLv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YSDxBwEbFGAhS36wyqUA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abeMEtPePYkbMBtibJZC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gbBc2MNftZtlw4CaYzUC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HXnzC3BEOdqcV3bsq2qz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96i7T4BsWeUUym1JyuVdr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xSAxCXSGWF9suKf70egP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j6oSXWl1VLJXMgYsTcZu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4dNrKYgAE8GHBzt9KZWkV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JxYY8yl3QMaeTBqcX5qh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faHvj9d29QlO4UM082j5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PoJ6zigdGeY89mI7vbXq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mIw0UNr1k6Kq5VxQlxhi5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T3oCYJvM7e2i5ru1Nl2i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tX2VHulpKIY018UsdrBQ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1FUqJ340AfpQUEVONiMO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6rtSTTPRuDUiWn0gLhlJ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VqdE0qZKf1HsCo2jPE0FG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6JN8gtBdr6Rmlp6b2tnzX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G1Eqc0xX3oYDR4cP4ALp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2jPvYVQQRNJ576B3pdU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PE6OKIGDedP6qD3NBM1N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QQ8fsIbi2BrbQs9KphN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VjnIOPy5WvaJ1vozA51N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FUowq9vUEDz9V7XYytnc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CKdNIkMg5ZiRadQVh2N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BHw1NrIkfgKGhEiCra8o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NOhZJbtxITY4AyycGg3CM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DEtuLmKDMQMRNXuNUZwJN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ty8FOCt1sCOctPsHRiQYc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DwYpg13eDSYyQhwKYu9Hv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oQnue5X9Z9psx0ORms9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KS9i7ioqAkTngGYhvDQi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hhAuWzGbxMBBsjbZtv0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6aap6sUojnu7SPbYo34c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K2zw7InZ1oAklCRRuSMrP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V2OZWYXSJlp3PTQaClSr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L5Kn8uqVuDLYY7RNb5nH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ziQ7xCfUgcaLRkZj3fIV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6FaGR5ada7iTzHw8K10EA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swbEnA1nWfRphCTbhxx9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AqnxYGi0vUxZ6CARDARv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IDhuEKtaeIFjWPmbHoCA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sCYqZkY1aP2Zcshkzf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D7SC6HtZkPzh8aXpbHCK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9ylsjmPZg7MgQd2g0Uf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UK651e9gcikhJGCGIKjv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KwBYjFkA6EUvXuvhHvW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zWMxRgY0iY6pfGFtzKpK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82EgOzStco0CzD67l51f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l3ufp5LKgujbL1kVsutf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51IgFVhzs5YHoCmMMD8S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v3UqGU0nhKaB9EuVgsAkB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S2yNOYPb3xns12C8SVm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k1ywRXBIuhJguisZ5Zy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N9mi3garjj6pHxfh6SA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NtjQ7xYfMY8jBsJL73tJ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mu5qeq3ZPT7hwAmnTXtO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jxmKvCBdRaNXFFRYuWav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6awYzObKgt0vfi7BTFkI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4y6ZiYOaxs9THiMSxJMu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kbO0YeAypzArZyOkbfx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sYtsCqPyEHflHqlfFAjhV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xxzWmQiaMedwgC019mkU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QQEAyjKUL2faEgq2SKg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ethbj95bLGmyHIiMiYp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g6YKB7uAEycuCaimZAO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tR8UzSzDRM3616WMNDag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AzX79q2QT5v0JkBCCwj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5BtNnVMswVTo9W9CE5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7tSkmFAi1G55Dw9lLxM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VEH5shKLeE3igBbvnOwo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2aTV2DhSuPkbuBjIQWZ1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u8dDEyZs4FbxZC0MaOhO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PD524jGwmoenrDpaOZYH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BoejTMG6F13PX1EPVlY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q9IYMnOYkFsodfJdBcC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qbUxPvEg08acisx4tL1B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V1xTluiQlFzbm1lR9wF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9scivZtre73TfSZWaaX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ayD6KCwtsp9nUdmCk6d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LQBls4MdgdAARhwOko5O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8sLtRclvNiaEP5bZfQP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7PiZVf6aEMT3bYEKgKo9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MefBR03w4Ie1CttWWel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XX1hMOrV4ZgvEBvkM3q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arMmHc73GQ95PyCYqITTo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N0648VnwQbcuUtj3y9V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23pUlOOQ8EvK3LWCba4N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2be1D9JPIOyKXG9M6zGH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KRInqmYR5oEMnJ7MaGo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K1lSnyRlUZ6IrU9gaaV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CgnZ3gJLZ4CxqA8Vh4yJ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10ZIEymJaJikZXKQw2Qjz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wd0ZnhemTL9hBaOzk5G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OZHiVM6fp6jkLwEtAFsH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te6J71BXTuu6Fay6nz6dx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32iKtUX1YVdmTNEBHEP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rC1ARf2fXR587g8VQu1i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BZOAPJTe1HB2BFJS2IYI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qMsXbmXnUPhnYxgY56sJ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L7EH6LiFnevRfCJZAQU0"/>
</p:tagLst>
</file>

<file path=ppt/theme/theme1.xml><?xml version="1.0" encoding="utf-8"?>
<a:theme xmlns:a="http://schemas.openxmlformats.org/drawingml/2006/main" name="NITH2010">
  <a:themeElements>
    <a:clrScheme name="Custom 17">
      <a:dk1>
        <a:srgbClr val="262827"/>
      </a:dk1>
      <a:lt1>
        <a:sysClr val="window" lastClr="FFFFFF"/>
      </a:lt1>
      <a:dk2>
        <a:srgbClr val="0093D3"/>
      </a:dk2>
      <a:lt2>
        <a:srgbClr val="EEECE1"/>
      </a:lt2>
      <a:accent1>
        <a:srgbClr val="0092D1"/>
      </a:accent1>
      <a:accent2>
        <a:srgbClr val="CC006B"/>
      </a:accent2>
      <a:accent3>
        <a:srgbClr val="008839"/>
      </a:accent3>
      <a:accent4>
        <a:srgbClr val="3A3C3C"/>
      </a:accent4>
      <a:accent5>
        <a:srgbClr val="4F5151"/>
      </a:accent5>
      <a:accent6>
        <a:srgbClr val="626464"/>
      </a:accent6>
      <a:hlink>
        <a:srgbClr val="00B0F0"/>
      </a:hlink>
      <a:folHlink>
        <a:srgbClr val="0049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K1100_F03_Arkitektur.pptx" id="{D7C8C349-E033-4F60-A98B-C0F9E89EA1D8}" vid="{BC6D68E5-9367-4605-9FAF-10BC0C77CDC4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12845</TotalTime>
  <Words>2504</Words>
  <Application>Microsoft Office PowerPoint</Application>
  <PresentationFormat>On-screen Show (4:3)</PresentationFormat>
  <Paragraphs>677</Paragraphs>
  <Slides>69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ＭＳ Ｐゴシック</vt:lpstr>
      <vt:lpstr>Algerian</vt:lpstr>
      <vt:lpstr>Arial</vt:lpstr>
      <vt:lpstr>Bodoni MT Black</vt:lpstr>
      <vt:lpstr>Comic Sans MS</vt:lpstr>
      <vt:lpstr>Courier</vt:lpstr>
      <vt:lpstr>Courier New</vt:lpstr>
      <vt:lpstr>Georgia</vt:lpstr>
      <vt:lpstr>Impact</vt:lpstr>
      <vt:lpstr>Showcard Gothic</vt:lpstr>
      <vt:lpstr>Tahoma</vt:lpstr>
      <vt:lpstr>Times New Roman</vt:lpstr>
      <vt:lpstr>NITH2010</vt:lpstr>
      <vt:lpstr>Clip</vt:lpstr>
      <vt:lpstr> </vt:lpstr>
      <vt:lpstr>Status</vt:lpstr>
      <vt:lpstr>I dag</vt:lpstr>
      <vt:lpstr>Introduksjon</vt:lpstr>
      <vt:lpstr>Internett</vt:lpstr>
      <vt:lpstr>Antall domener</vt:lpstr>
      <vt:lpstr>Antall brukere</vt:lpstr>
      <vt:lpstr>Tekniske standarder</vt:lpstr>
      <vt:lpstr>Organisatorisk</vt:lpstr>
      <vt:lpstr>OSI vs TCP/IP</vt:lpstr>
      <vt:lpstr>Kronologi</vt:lpstr>
      <vt:lpstr>Internett historikk: Forspill</vt:lpstr>
      <vt:lpstr>Internett historikk: 70-tallet</vt:lpstr>
      <vt:lpstr>Internett historikk: 80-tallet</vt:lpstr>
      <vt:lpstr>Internett historikk: 90-tallet</vt:lpstr>
      <vt:lpstr>Protokoller (og andre begrep)</vt:lpstr>
      <vt:lpstr>Protokoll</vt:lpstr>
      <vt:lpstr>Protokoll</vt:lpstr>
      <vt:lpstr>Nettverkets ytterkanter</vt:lpstr>
      <vt:lpstr>Nettverkets ytterkanter</vt:lpstr>
      <vt:lpstr>Nettverk av nettverk!</vt:lpstr>
      <vt:lpstr>TRACEROUTE APPLIKASJONEN</vt:lpstr>
      <vt:lpstr>Oppdeling av nettverk</vt:lpstr>
      <vt:lpstr>Ex: Organisering av flytur</vt:lpstr>
      <vt:lpstr>Organisering på Internett</vt:lpstr>
      <vt:lpstr>IPCONFIG (ifconfig)</vt:lpstr>
      <vt:lpstr>netstat -an</vt:lpstr>
      <vt:lpstr>netstat -r</vt:lpstr>
      <vt:lpstr>Inn/ut- pakking av data</vt:lpstr>
      <vt:lpstr>SIKKERHET?</vt:lpstr>
      <vt:lpstr>Kritiske tjenestenivåer for applikasjoner</vt:lpstr>
      <vt:lpstr>BITRATE («båndbredde»)</vt:lpstr>
      <vt:lpstr>World Wide Web </vt:lpstr>
      <vt:lpstr>Klient/tjener</vt:lpstr>
      <vt:lpstr>Klient/tjener: poeng</vt:lpstr>
      <vt:lpstr>Chrome: Ctrl-Shft-I (Developer Tools)</vt:lpstr>
      <vt:lpstr>Hva er en browser/nettleser?</vt:lpstr>
      <vt:lpstr>Arkitektur</vt:lpstr>
      <vt:lpstr>Layout motor = browser + rendering</vt:lpstr>
      <vt:lpstr>Arkitekturer (2006)</vt:lpstr>
      <vt:lpstr>Service i transportlag protokoller</vt:lpstr>
      <vt:lpstr>Web-uttrykk</vt:lpstr>
      <vt:lpstr>HTTP URL</vt:lpstr>
      <vt:lpstr>HTTP (HyperText Transfer Protocol)</vt:lpstr>
      <vt:lpstr>Http-klienter</vt:lpstr>
      <vt:lpstr>HTTP-tjenere</vt:lpstr>
      <vt:lpstr>HTTP informasjonsflyt</vt:lpstr>
      <vt:lpstr>HTTP meldingsformat: spørring</vt:lpstr>
      <vt:lpstr>HTTP 1.0 meldingsformat</vt:lpstr>
      <vt:lpstr>Typer metoder</vt:lpstr>
      <vt:lpstr>HTTP 1.1 Meldingsformat</vt:lpstr>
      <vt:lpstr>Manuell kjøring</vt:lpstr>
      <vt:lpstr>HTTP svar statuskoder</vt:lpstr>
      <vt:lpstr>HTTP/2</vt:lpstr>
      <vt:lpstr>Bruker-tjener kommunikasjon (Ex)</vt:lpstr>
      <vt:lpstr>Klient-tjener kommunikasjon (Ex)</vt:lpstr>
      <vt:lpstr>Beholde tilstanden med cookie</vt:lpstr>
      <vt:lpstr>MIME (Multipurpose Internet Mail Extensions)</vt:lpstr>
      <vt:lpstr>DomainNameSystem</vt:lpstr>
      <vt:lpstr>DNS (Domain Name System)</vt:lpstr>
      <vt:lpstr>DNS navne-tjenere</vt:lpstr>
      <vt:lpstr>Hoved (root) navne-tjenere</vt:lpstr>
      <vt:lpstr>Caching og oppdatering</vt:lpstr>
      <vt:lpstr>DNS records</vt:lpstr>
      <vt:lpstr>Win: nslookup</vt:lpstr>
      <vt:lpstr>Avsluttning</vt:lpstr>
      <vt:lpstr>Hva skal vi kunne?</vt:lpstr>
      <vt:lpstr>Dagens øving</vt:lpstr>
      <vt:lpstr>Spørsmål?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Wide Web</dc:title>
  <dc:creator>Bjørn O. Listog</dc:creator>
  <cp:keywords>TK1100</cp:keywords>
  <cp:lastModifiedBy>Ostby, Bengt</cp:lastModifiedBy>
  <cp:revision>491</cp:revision>
  <cp:lastPrinted>2001-01-05T07:56:53Z</cp:lastPrinted>
  <dcterms:created xsi:type="dcterms:W3CDTF">2000-12-13T16:27:11Z</dcterms:created>
  <dcterms:modified xsi:type="dcterms:W3CDTF">2018-10-15T20:33:35Z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1uA69ug1T3S8bpEj9vf0Nu28R3WT7YZhu9G6q_fBADmI</vt:lpwstr>
  </property>
  <property fmtid="{D5CDD505-2E9C-101B-9397-08002B2CF9AE}" pid="4" name="Google.Documents.RevisionId">
    <vt:lpwstr>16623833807186943929</vt:lpwstr>
  </property>
  <property fmtid="{D5CDD505-2E9C-101B-9397-08002B2CF9AE}" pid="5" name="Google.Documents.PreviousRevisionId">
    <vt:lpwstr>04146812391823668881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